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20"/>
  </p:notesMasterIdLst>
  <p:handoutMasterIdLst>
    <p:handoutMasterId r:id="rId121"/>
  </p:handoutMasterIdLst>
  <p:sldIdLst>
    <p:sldId id="264" r:id="rId3"/>
    <p:sldId id="358" r:id="rId4"/>
    <p:sldId id="357" r:id="rId5"/>
    <p:sldId id="304" r:id="rId6"/>
    <p:sldId id="305" r:id="rId7"/>
    <p:sldId id="300" r:id="rId8"/>
    <p:sldId id="301" r:id="rId9"/>
    <p:sldId id="302" r:id="rId10"/>
    <p:sldId id="352" r:id="rId11"/>
    <p:sldId id="521" r:id="rId12"/>
    <p:sldId id="277" r:id="rId13"/>
    <p:sldId id="283" r:id="rId14"/>
    <p:sldId id="419" r:id="rId15"/>
    <p:sldId id="497" r:id="rId16"/>
    <p:sldId id="445" r:id="rId17"/>
    <p:sldId id="269" r:id="rId18"/>
    <p:sldId id="520" r:id="rId19"/>
    <p:sldId id="465" r:id="rId20"/>
    <p:sldId id="466" r:id="rId21"/>
    <p:sldId id="467" r:id="rId22"/>
    <p:sldId id="468" r:id="rId23"/>
    <p:sldId id="469" r:id="rId24"/>
    <p:sldId id="338" r:id="rId25"/>
    <p:sldId id="504" r:id="rId26"/>
    <p:sldId id="495" r:id="rId27"/>
    <p:sldId id="496" r:id="rId28"/>
    <p:sldId id="446" r:id="rId29"/>
    <p:sldId id="483" r:id="rId30"/>
    <p:sldId id="484" r:id="rId31"/>
    <p:sldId id="485" r:id="rId32"/>
    <p:sldId id="478" r:id="rId33"/>
    <p:sldId id="475" r:id="rId34"/>
    <p:sldId id="476" r:id="rId35"/>
    <p:sldId id="477" r:id="rId36"/>
    <p:sldId id="417" r:id="rId37"/>
    <p:sldId id="482" r:id="rId38"/>
    <p:sldId id="409" r:id="rId39"/>
    <p:sldId id="410" r:id="rId40"/>
    <p:sldId id="438" r:id="rId41"/>
    <p:sldId id="480" r:id="rId42"/>
    <p:sldId id="439" r:id="rId43"/>
    <p:sldId id="440" r:id="rId44"/>
    <p:sldId id="431" r:id="rId45"/>
    <p:sldId id="481" r:id="rId46"/>
    <p:sldId id="341" r:id="rId47"/>
    <p:sldId id="522" r:id="rId48"/>
    <p:sldId id="369" r:id="rId49"/>
    <p:sldId id="372" r:id="rId50"/>
    <p:sldId id="371" r:id="rId51"/>
    <p:sldId id="370" r:id="rId52"/>
    <p:sldId id="373" r:id="rId53"/>
    <p:sldId id="374" r:id="rId54"/>
    <p:sldId id="499" r:id="rId55"/>
    <p:sldId id="500" r:id="rId56"/>
    <p:sldId id="501" r:id="rId57"/>
    <p:sldId id="517" r:id="rId58"/>
    <p:sldId id="502" r:id="rId59"/>
    <p:sldId id="516" r:id="rId60"/>
    <p:sldId id="450" r:id="rId61"/>
    <p:sldId id="451" r:id="rId62"/>
    <p:sldId id="452" r:id="rId63"/>
    <p:sldId id="460" r:id="rId64"/>
    <p:sldId id="459" r:id="rId65"/>
    <p:sldId id="458" r:id="rId66"/>
    <p:sldId id="256" r:id="rId67"/>
    <p:sldId id="523" r:id="rId68"/>
    <p:sldId id="316" r:id="rId69"/>
    <p:sldId id="486" r:id="rId70"/>
    <p:sldId id="322" r:id="rId71"/>
    <p:sldId id="508" r:id="rId72"/>
    <p:sldId id="323" r:id="rId73"/>
    <p:sldId id="345" r:id="rId74"/>
    <p:sldId id="346" r:id="rId75"/>
    <p:sldId id="324" r:id="rId76"/>
    <p:sldId id="509" r:id="rId77"/>
    <p:sldId id="464" r:id="rId78"/>
    <p:sldId id="355" r:id="rId79"/>
    <p:sldId id="461" r:id="rId80"/>
    <p:sldId id="462" r:id="rId81"/>
    <p:sldId id="463" r:id="rId82"/>
    <p:sldId id="518" r:id="rId83"/>
    <p:sldId id="507" r:id="rId84"/>
    <p:sldId id="474" r:id="rId85"/>
    <p:sldId id="435" r:id="rId86"/>
    <p:sldId id="391" r:id="rId87"/>
    <p:sldId id="392" r:id="rId88"/>
    <p:sldId id="479" r:id="rId89"/>
    <p:sldId id="393" r:id="rId90"/>
    <p:sldId id="394" r:id="rId91"/>
    <p:sldId id="512" r:id="rId92"/>
    <p:sldId id="488" r:id="rId93"/>
    <p:sldId id="489" r:id="rId94"/>
    <p:sldId id="490" r:id="rId95"/>
    <p:sldId id="491" r:id="rId96"/>
    <p:sldId id="492" r:id="rId97"/>
    <p:sldId id="493" r:id="rId98"/>
    <p:sldId id="418" r:id="rId99"/>
    <p:sldId id="470" r:id="rId100"/>
    <p:sldId id="471" r:id="rId101"/>
    <p:sldId id="498" r:id="rId102"/>
    <p:sldId id="422" r:id="rId103"/>
    <p:sldId id="423" r:id="rId104"/>
    <p:sldId id="424" r:id="rId105"/>
    <p:sldId id="425" r:id="rId106"/>
    <p:sldId id="426" r:id="rId107"/>
    <p:sldId id="427" r:id="rId108"/>
    <p:sldId id="437" r:id="rId109"/>
    <p:sldId id="442" r:id="rId110"/>
    <p:sldId id="375" r:id="rId111"/>
    <p:sldId id="377" r:id="rId112"/>
    <p:sldId id="379" r:id="rId113"/>
    <p:sldId id="381" r:id="rId114"/>
    <p:sldId id="382" r:id="rId115"/>
    <p:sldId id="384" r:id="rId116"/>
    <p:sldId id="386" r:id="rId117"/>
    <p:sldId id="449" r:id="rId118"/>
    <p:sldId id="420" r:id="rId1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4676" autoAdjust="0"/>
  </p:normalViewPr>
  <p:slideViewPr>
    <p:cSldViewPr>
      <p:cViewPr>
        <p:scale>
          <a:sx n="50" d="100"/>
          <a:sy n="50" d="100"/>
        </p:scale>
        <p:origin x="-2538" y="-894"/>
      </p:cViewPr>
      <p:guideLst>
        <p:guide orient="horz" pos="2160"/>
        <p:guide pos="2880"/>
      </p:guideLst>
    </p:cSldViewPr>
  </p:slideViewPr>
  <p:notesTextViewPr>
    <p:cViewPr>
      <p:scale>
        <a:sx n="1" d="1"/>
        <a:sy n="1" d="1"/>
      </p:scale>
      <p:origin x="0" y="0"/>
    </p:cViewPr>
  </p:notesTextViewPr>
  <p:sorterViewPr>
    <p:cViewPr>
      <p:scale>
        <a:sx n="100" d="100"/>
        <a:sy n="100" d="100"/>
      </p:scale>
      <p:origin x="0" y="1671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notesMaster" Target="notesMasters/notesMaster1.xml"/><Relationship Id="rId125"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58AD436-3E15-4076-B870-75E83C5D971F}" type="datetimeFigureOut">
              <a:rPr lang="en-US" smtClean="0"/>
              <a:pPr/>
              <a:t>6/24/2013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E2CD6CF-429B-44EC-89B0-8C258E0784A7}" type="slidenum">
              <a:rPr lang="en-US" smtClean="0"/>
              <a:pPr/>
              <a:t>‹#›</a:t>
            </a:fld>
            <a:endParaRPr lang="en-US"/>
          </a:p>
        </p:txBody>
      </p:sp>
    </p:spTree>
    <p:extLst>
      <p:ext uri="{BB962C8B-B14F-4D97-AF65-F5344CB8AC3E}">
        <p14:creationId xmlns:p14="http://schemas.microsoft.com/office/powerpoint/2010/main" val="52605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8D7A8645-7B5E-4FFE-893D-A11FCFECE4E2}" type="datetimeFigureOut">
              <a:rPr lang="en-US" smtClean="0"/>
              <a:t>6/24/2013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71CDA0A-EC43-4E5A-B530-FDC2C6A22B93}" type="slidenum">
              <a:rPr lang="en-US" smtClean="0"/>
              <a:t>‹#›</a:t>
            </a:fld>
            <a:endParaRPr lang="en-US"/>
          </a:p>
        </p:txBody>
      </p:sp>
    </p:spTree>
    <p:extLst>
      <p:ext uri="{BB962C8B-B14F-4D97-AF65-F5344CB8AC3E}">
        <p14:creationId xmlns:p14="http://schemas.microsoft.com/office/powerpoint/2010/main" val="434983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4DE923A-C066-4C59-9666-5F679B7D2EF9}" type="datetimeFigureOut">
              <a:rPr lang="en-US" smtClean="0"/>
              <a:pPr/>
              <a:t>6/24/2013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8B47132-F42F-41DC-A80D-818B94D32C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2408478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3273815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3133435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DE923A-C066-4C59-9666-5F679B7D2EF9}" type="datetimeFigureOut">
              <a:rPr lang="en-US" smtClean="0"/>
              <a:pPr/>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2561527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DE923A-C066-4C59-9666-5F679B7D2EF9}" type="datetimeFigureOut">
              <a:rPr lang="en-US" smtClean="0"/>
              <a:pPr/>
              <a:t>6/24/2013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1934661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DE923A-C066-4C59-9666-5F679B7D2EF9}" type="datetimeFigureOut">
              <a:rPr lang="en-US" smtClean="0"/>
              <a:pPr/>
              <a:t>6/24/2013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14925650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E923A-C066-4C59-9666-5F679B7D2EF9}" type="datetimeFigureOut">
              <a:rPr lang="en-US" smtClean="0"/>
              <a:pPr/>
              <a:t>6/24/2013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40355320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DE923A-C066-4C59-9666-5F679B7D2EF9}" type="datetimeFigureOut">
              <a:rPr lang="en-US" smtClean="0"/>
              <a:pPr/>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60430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DE923A-C066-4C59-9666-5F679B7D2EF9}" type="datetimeFigureOut">
              <a:rPr lang="en-US" smtClean="0"/>
              <a:pPr/>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1505099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424939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extLst>
      <p:ext uri="{BB962C8B-B14F-4D97-AF65-F5344CB8AC3E}">
        <p14:creationId xmlns:p14="http://schemas.microsoft.com/office/powerpoint/2010/main" val="1340527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DE923A-C066-4C59-9666-5F679B7D2EF9}" type="datetimeFigureOut">
              <a:rPr lang="en-US" smtClean="0"/>
              <a:pPr/>
              <a:t>6/24/2013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B47132-F42F-41DC-A80D-818B94D32C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DE923A-C066-4C59-9666-5F679B7D2EF9}" type="datetimeFigureOut">
              <a:rPr lang="en-US" smtClean="0"/>
              <a:pPr/>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4DE923A-C066-4C59-9666-5F679B7D2EF9}" type="datetimeFigureOut">
              <a:rPr lang="en-US" smtClean="0"/>
              <a:pPr/>
              <a:t>6/24/2013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DE923A-C066-4C59-9666-5F679B7D2EF9}" type="datetimeFigureOut">
              <a:rPr lang="en-US" smtClean="0"/>
              <a:pPr/>
              <a:t>6/24/2013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E923A-C066-4C59-9666-5F679B7D2EF9}" type="datetimeFigureOut">
              <a:rPr lang="en-US" smtClean="0"/>
              <a:pPr/>
              <a:t>6/24/2013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DE923A-C066-4C59-9666-5F679B7D2EF9}" type="datetimeFigureOut">
              <a:rPr lang="en-US" smtClean="0"/>
              <a:pPr/>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B47132-F42F-41DC-A80D-818B94D32C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DE923A-C066-4C59-9666-5F679B7D2EF9}" type="datetimeFigureOut">
              <a:rPr lang="en-US" smtClean="0"/>
              <a:pPr/>
              <a:t>6/24/2013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8B47132-F42F-41DC-A80D-818B94D32C0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DE923A-C066-4C59-9666-5F679B7D2EF9}" type="datetimeFigureOut">
              <a:rPr lang="en-US" smtClean="0"/>
              <a:pPr/>
              <a:t>6/24/2013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B47132-F42F-41DC-A80D-818B94D32C0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E923A-C066-4C59-9666-5F679B7D2EF9}" type="datetimeFigureOut">
              <a:rPr lang="en-US" smtClean="0"/>
              <a:pPr/>
              <a:t>6/24/2013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47132-F42F-41DC-A80D-818B94D32C02}" type="slidenum">
              <a:rPr lang="en-US" smtClean="0"/>
              <a:pPr/>
              <a:t>‹#›</a:t>
            </a:fld>
            <a:endParaRPr lang="en-US"/>
          </a:p>
        </p:txBody>
      </p:sp>
    </p:spTree>
    <p:extLst>
      <p:ext uri="{BB962C8B-B14F-4D97-AF65-F5344CB8AC3E}">
        <p14:creationId xmlns:p14="http://schemas.microsoft.com/office/powerpoint/2010/main" val="41324849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hyperlink" Target="http://www.helping-heroes.org/" TargetMode="External"/><Relationship Id="rId2" Type="http://schemas.openxmlformats.org/officeDocument/2006/relationships/hyperlink" Target="https://helping-heroes.org/user/login" TargetMode="Externa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hyperlink" Target="http://www.nctsn.org/trauma-types/traumatic-grief/what-childhood-traumatic-grief"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8" Type="http://schemas.openxmlformats.org/officeDocument/2006/relationships/hyperlink" Target="http://ctg.musc.edu/" TargetMode="External"/><Relationship Id="rId3" Type="http://schemas.openxmlformats.org/officeDocument/2006/relationships/image" Target="../media/image5.gif"/><Relationship Id="rId7" Type="http://schemas.openxmlformats.org/officeDocument/2006/relationships/image" Target="../media/image9.gif"/><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gif"/><Relationship Id="rId5" Type="http://schemas.openxmlformats.org/officeDocument/2006/relationships/image" Target="../media/image7.gif"/><Relationship Id="rId4" Type="http://schemas.openxmlformats.org/officeDocument/2006/relationships/image" Target="../media/image6.gif"/></Relationships>
</file>

<file path=ppt/slides/_rels/slide81.xml.rels><?xml version="1.0" encoding="UTF-8" standalone="yes"?>
<Relationships xmlns="http://schemas.openxmlformats.org/package/2006/relationships"><Relationship Id="rId3" Type="http://schemas.openxmlformats.org/officeDocument/2006/relationships/hyperlink" Target="http://tfcbt.musc.edu/" TargetMode="External"/><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hyperlink" Target="http://academicdepartments.musc.edu/projectbest"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Traumatic Grief</a:t>
            </a:r>
            <a:endParaRPr lang="en-US" dirty="0"/>
          </a:p>
        </p:txBody>
      </p:sp>
      <p:sp>
        <p:nvSpPr>
          <p:cNvPr id="3" name="Subtitle 2"/>
          <p:cNvSpPr>
            <a:spLocks noGrp="1"/>
          </p:cNvSpPr>
          <p:nvPr>
            <p:ph type="subTitle" idx="1"/>
          </p:nvPr>
        </p:nvSpPr>
        <p:spPr>
          <a:xfrm>
            <a:off x="1371600" y="3886200"/>
            <a:ext cx="6400800" cy="2286000"/>
          </a:xfrm>
        </p:spPr>
        <p:txBody>
          <a:bodyPr>
            <a:normAutofit/>
          </a:bodyPr>
          <a:lstStyle/>
          <a:p>
            <a:r>
              <a:rPr lang="en-US" dirty="0" smtClean="0"/>
              <a:t>Christopher Wells, M.Ed.</a:t>
            </a:r>
          </a:p>
          <a:p>
            <a:r>
              <a:rPr lang="en-US" dirty="0" smtClean="0"/>
              <a:t>Project Director</a:t>
            </a:r>
          </a:p>
          <a:p>
            <a:r>
              <a:rPr lang="en-US" dirty="0" smtClean="0"/>
              <a:t>SCDMH Trauma Initiative</a:t>
            </a:r>
            <a:endParaRPr lang="en-US" dirty="0"/>
          </a:p>
          <a:p>
            <a:r>
              <a:rPr lang="en-US" dirty="0" smtClean="0"/>
              <a:t>CBW17@SCDMH.ORG</a:t>
            </a:r>
          </a:p>
        </p:txBody>
      </p:sp>
    </p:spTree>
    <p:extLst>
      <p:ext uri="{BB962C8B-B14F-4D97-AF65-F5344CB8AC3E}">
        <p14:creationId xmlns:p14="http://schemas.microsoft.com/office/powerpoint/2010/main" val="2533249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normAutofit fontScale="90000"/>
          </a:bodyPr>
          <a:lstStyle/>
          <a:p>
            <a:pPr algn="ctr"/>
            <a:r>
              <a:rPr lang="en-US" dirty="0"/>
              <a:t>Theories of Bereavement and </a:t>
            </a:r>
            <a:r>
              <a:rPr lang="en-US" dirty="0" smtClean="0"/>
              <a:t>Grief</a:t>
            </a:r>
            <a:br>
              <a:rPr lang="en-US" dirty="0" smtClean="0"/>
            </a:br>
            <a:r>
              <a:rPr lang="en-US" dirty="0" smtClean="0"/>
              <a:t>(cont.)</a:t>
            </a:r>
            <a:endParaRPr lang="en-US" dirty="0"/>
          </a:p>
        </p:txBody>
      </p:sp>
      <p:sp>
        <p:nvSpPr>
          <p:cNvPr id="3" name="Content Placeholder 2"/>
          <p:cNvSpPr>
            <a:spLocks noGrp="1"/>
          </p:cNvSpPr>
          <p:nvPr>
            <p:ph idx="1"/>
          </p:nvPr>
        </p:nvSpPr>
        <p:spPr>
          <a:xfrm>
            <a:off x="457200" y="2438400"/>
            <a:ext cx="8229600" cy="3886200"/>
          </a:xfrm>
        </p:spPr>
        <p:txBody>
          <a:bodyPr>
            <a:normAutofit/>
          </a:bodyPr>
          <a:lstStyle/>
          <a:p>
            <a:endParaRPr lang="en-US" sz="1600" dirty="0"/>
          </a:p>
          <a:p>
            <a:r>
              <a:rPr lang="en-US" b="1" dirty="0"/>
              <a:t>Cognitive Stress </a:t>
            </a:r>
            <a:r>
              <a:rPr lang="en-US" b="1" dirty="0" smtClean="0"/>
              <a:t>Theory:</a:t>
            </a:r>
          </a:p>
          <a:p>
            <a:pPr lvl="1"/>
            <a:r>
              <a:rPr lang="en-US" dirty="0" smtClean="0"/>
              <a:t>Recovery is fostered by activation of positive emotion and minimization of distress</a:t>
            </a:r>
            <a:endParaRPr lang="en-US" dirty="0"/>
          </a:p>
          <a:p>
            <a:endParaRPr lang="en-US" sz="1600" dirty="0"/>
          </a:p>
          <a:p>
            <a:endParaRPr lang="en-US" b="1" dirty="0" smtClean="0"/>
          </a:p>
          <a:p>
            <a:r>
              <a:rPr lang="en-US" b="1" dirty="0" smtClean="0"/>
              <a:t>Dual </a:t>
            </a:r>
            <a:r>
              <a:rPr lang="en-US" b="1" dirty="0"/>
              <a:t>Process </a:t>
            </a:r>
            <a:r>
              <a:rPr lang="en-US" b="1" dirty="0" smtClean="0"/>
              <a:t>Model:</a:t>
            </a:r>
          </a:p>
          <a:p>
            <a:pPr lvl="1"/>
            <a:r>
              <a:rPr lang="en-US" dirty="0" smtClean="0"/>
              <a:t>Proposes bereaved oscillate between loss oriented and restoration oriented stressors</a:t>
            </a:r>
            <a:endParaRPr lang="en-US" dirty="0"/>
          </a:p>
        </p:txBody>
      </p:sp>
    </p:spTree>
    <p:extLst>
      <p:ext uri="{BB962C8B-B14F-4D97-AF65-F5344CB8AC3E}">
        <p14:creationId xmlns:p14="http://schemas.microsoft.com/office/powerpoint/2010/main" val="175619466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55000" lnSpcReduction="20000"/>
          </a:bodyPr>
          <a:lstStyle/>
          <a:p>
            <a:r>
              <a:rPr lang="en-US" dirty="0" err="1"/>
              <a:t>Prigerson</a:t>
            </a:r>
            <a:r>
              <a:rPr lang="en-US" dirty="0"/>
              <a:t>, H., Bridge, J., </a:t>
            </a:r>
            <a:r>
              <a:rPr lang="en-US" dirty="0" err="1"/>
              <a:t>Maciejewski</a:t>
            </a:r>
            <a:r>
              <a:rPr lang="en-US" dirty="0"/>
              <a:t>, P., Beery, L.C., </a:t>
            </a:r>
            <a:r>
              <a:rPr lang="en-US" dirty="0" err="1"/>
              <a:t>Rosenheck</a:t>
            </a:r>
            <a:r>
              <a:rPr lang="en-US" dirty="0"/>
              <a:t>, R., Jacobs, S., </a:t>
            </a:r>
            <a:r>
              <a:rPr lang="en-US" dirty="0" err="1"/>
              <a:t>Bierhals</a:t>
            </a:r>
            <a:r>
              <a:rPr lang="en-US" dirty="0"/>
              <a:t>, A.J., </a:t>
            </a:r>
            <a:r>
              <a:rPr lang="en-US" dirty="0" err="1"/>
              <a:t>Kupfer</a:t>
            </a:r>
            <a:r>
              <a:rPr lang="en-US" dirty="0"/>
              <a:t>, D.J., and Brent, D.A., </a:t>
            </a:r>
            <a:r>
              <a:rPr lang="en-US" i="1" dirty="0"/>
              <a:t>Influence of traumatic grief on suicidal ideation among young adults. </a:t>
            </a:r>
            <a:r>
              <a:rPr lang="en-US" dirty="0"/>
              <a:t>American Journal of Psychiatry, 1999.</a:t>
            </a:r>
            <a:r>
              <a:rPr lang="en-US" b="1" dirty="0"/>
              <a:t>156</a:t>
            </a:r>
            <a:r>
              <a:rPr lang="en-US" dirty="0"/>
              <a:t>(12): p. 1994-1995.</a:t>
            </a:r>
          </a:p>
          <a:p>
            <a:endParaRPr lang="en-US" dirty="0"/>
          </a:p>
          <a:p>
            <a:r>
              <a:rPr lang="en-US" dirty="0" err="1"/>
              <a:t>Prigerson</a:t>
            </a:r>
            <a:r>
              <a:rPr lang="en-US" dirty="0"/>
              <a:t> HG, </a:t>
            </a:r>
            <a:r>
              <a:rPr lang="en-US" dirty="0" err="1"/>
              <a:t>Bierhals</a:t>
            </a:r>
            <a:r>
              <a:rPr lang="en-US" dirty="0"/>
              <a:t> AJ, </a:t>
            </a:r>
            <a:r>
              <a:rPr lang="en-US" dirty="0" err="1"/>
              <a:t>Kasl</a:t>
            </a:r>
            <a:r>
              <a:rPr lang="en-US" dirty="0"/>
              <a:t> SV, Reynolds CF, Shear MK, et al. (1997) Traumatic grief as a risk factor for mental and physical morbidity. Am J Psychiatry 154: 616–623</a:t>
            </a:r>
          </a:p>
          <a:p>
            <a:endParaRPr lang="en-US" dirty="0"/>
          </a:p>
          <a:p>
            <a:r>
              <a:rPr lang="en-US" dirty="0" err="1"/>
              <a:t>Prigerson</a:t>
            </a:r>
            <a:r>
              <a:rPr lang="en-US" dirty="0"/>
              <a:t>, H. G., </a:t>
            </a:r>
            <a:r>
              <a:rPr lang="en-US" dirty="0" err="1"/>
              <a:t>Bierhals</a:t>
            </a:r>
            <a:r>
              <a:rPr lang="en-US" dirty="0"/>
              <a:t>, A. J., </a:t>
            </a:r>
            <a:r>
              <a:rPr lang="en-US" dirty="0" err="1"/>
              <a:t>Kasl</a:t>
            </a:r>
            <a:r>
              <a:rPr lang="en-US" dirty="0"/>
              <a:t>, S. V., Reynolds, C. F., Shear, K.,</a:t>
            </a:r>
          </a:p>
          <a:p>
            <a:r>
              <a:rPr lang="en-US" dirty="0"/>
              <a:t>Day, N., et al. (1997). Traumatic grief as a risk factor for mental and</a:t>
            </a:r>
          </a:p>
          <a:p>
            <a:r>
              <a:rPr lang="en-US" dirty="0"/>
              <a:t>physical morbidity. American Journal of Psychiatry, 154, 616–623</a:t>
            </a:r>
            <a:r>
              <a:rPr lang="en-US" dirty="0" smtClean="0"/>
              <a:t>.</a:t>
            </a:r>
          </a:p>
          <a:p>
            <a:endParaRPr lang="en-US" dirty="0"/>
          </a:p>
          <a:p>
            <a:r>
              <a:rPr lang="en-US" dirty="0" err="1" smtClean="0"/>
              <a:t>Prigerson</a:t>
            </a:r>
            <a:r>
              <a:rPr lang="en-US" dirty="0" smtClean="0"/>
              <a:t> </a:t>
            </a:r>
            <a:r>
              <a:rPr lang="en-US" dirty="0"/>
              <a:t>HG, Shear MK, Jacobs SC, Reynolds CF, </a:t>
            </a:r>
            <a:r>
              <a:rPr lang="en-US" dirty="0" err="1"/>
              <a:t>Maciejewski</a:t>
            </a:r>
            <a:r>
              <a:rPr lang="en-US" dirty="0"/>
              <a:t> PK, et al.(1999) Consensus criteria for traumatic grief. A preliminary empirical test. Brit J Psychiatry 174: 67–73. 24. </a:t>
            </a:r>
          </a:p>
          <a:p>
            <a:endParaRPr lang="en-US" dirty="0"/>
          </a:p>
          <a:p>
            <a:r>
              <a:rPr lang="en-US" dirty="0"/>
              <a:t>Raphael, B., </a:t>
            </a:r>
            <a:r>
              <a:rPr lang="en-US" i="1" dirty="0"/>
              <a:t>The interaction of trauma and grief</a:t>
            </a:r>
            <a:r>
              <a:rPr lang="en-US" dirty="0"/>
              <a:t>, in </a:t>
            </a:r>
            <a:r>
              <a:rPr lang="en-US" i="1" dirty="0"/>
              <a:t>Psychological Trauma: A Developmental Approach</a:t>
            </a:r>
            <a:r>
              <a:rPr lang="en-US" dirty="0"/>
              <a:t>, D. Black, et al., Editors. 1997, Gaskell/Royal College of Psychiatrists: London. p. 31-43.</a:t>
            </a:r>
          </a:p>
          <a:p>
            <a:endParaRPr lang="en-US" dirty="0"/>
          </a:p>
          <a:p>
            <a:r>
              <a:rPr lang="en-US" dirty="0"/>
              <a:t>Shear, K. et </a:t>
            </a:r>
            <a:r>
              <a:rPr lang="en-US" dirty="0" err="1"/>
              <a:t>al.,“Complicated</a:t>
            </a:r>
            <a:r>
              <a:rPr lang="en-US" dirty="0"/>
              <a:t> grief and related bereavement issues for DSM-5,” Depression and Anxiety (2010)</a:t>
            </a:r>
          </a:p>
          <a:p>
            <a:endParaRPr lang="en-US" dirty="0"/>
          </a:p>
          <a:p>
            <a:endParaRPr lang="en-US" dirty="0"/>
          </a:p>
        </p:txBody>
      </p:sp>
    </p:spTree>
    <p:extLst>
      <p:ext uri="{BB962C8B-B14F-4D97-AF65-F5344CB8AC3E}">
        <p14:creationId xmlns:p14="http://schemas.microsoft.com/office/powerpoint/2010/main" val="190013593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Theories of Grief</a:t>
            </a:r>
            <a:br>
              <a:rPr lang="en-US" dirty="0" smtClean="0"/>
            </a:br>
            <a:r>
              <a:rPr lang="en-US" dirty="0" smtClean="0"/>
              <a:t>Grief Work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Freud, S., </a:t>
            </a:r>
            <a:r>
              <a:rPr lang="en-US" i="1" dirty="0" smtClean="0"/>
              <a:t>Mourning and melancholia</a:t>
            </a:r>
            <a:r>
              <a:rPr lang="en-US" dirty="0" smtClean="0"/>
              <a:t>, in </a:t>
            </a:r>
            <a:r>
              <a:rPr lang="en-US" i="1" dirty="0" smtClean="0"/>
              <a:t>The Standard Edition of the Complete Psychological Works of Sigmund Freud</a:t>
            </a:r>
            <a:r>
              <a:rPr lang="en-US" dirty="0" smtClean="0"/>
              <a:t>, J. Strachey, Editor. 1961, Basic Books: New York. p. 243-258.</a:t>
            </a:r>
          </a:p>
          <a:p>
            <a:endParaRPr lang="en-US" dirty="0" smtClean="0"/>
          </a:p>
          <a:p>
            <a:r>
              <a:rPr lang="en-US" dirty="0" err="1" smtClean="0"/>
              <a:t>Stroebe</a:t>
            </a:r>
            <a:r>
              <a:rPr lang="en-US" dirty="0" smtClean="0"/>
              <a:t>, M., </a:t>
            </a:r>
            <a:r>
              <a:rPr lang="en-US" i="1" dirty="0" smtClean="0"/>
              <a:t>Bereavement research and theory: Retrospective and prospective. </a:t>
            </a:r>
            <a:r>
              <a:rPr lang="en-US" dirty="0" smtClean="0"/>
              <a:t>American Behavioral Scientist, 2001.</a:t>
            </a:r>
            <a:r>
              <a:rPr lang="en-US" b="1" dirty="0" smtClean="0"/>
              <a:t>44</a:t>
            </a:r>
            <a:r>
              <a:rPr lang="en-US" dirty="0" smtClean="0"/>
              <a:t>(5): p. 854-865.</a:t>
            </a:r>
          </a:p>
          <a:p>
            <a:endParaRPr lang="en-US" dirty="0" smtClean="0"/>
          </a:p>
          <a:p>
            <a:r>
              <a:rPr lang="en-US" dirty="0" err="1" smtClean="0"/>
              <a:t>Stroebe</a:t>
            </a:r>
            <a:r>
              <a:rPr lang="en-US" dirty="0" smtClean="0"/>
              <a:t>, M., </a:t>
            </a:r>
            <a:r>
              <a:rPr lang="en-US" dirty="0" err="1" smtClean="0"/>
              <a:t>Schut</a:t>
            </a:r>
            <a:r>
              <a:rPr lang="en-US" dirty="0" smtClean="0"/>
              <a:t>, H., and </a:t>
            </a:r>
            <a:r>
              <a:rPr lang="en-US" dirty="0" err="1" smtClean="0"/>
              <a:t>Finkenauer</a:t>
            </a:r>
            <a:r>
              <a:rPr lang="en-US" dirty="0" smtClean="0"/>
              <a:t>, C., </a:t>
            </a:r>
            <a:r>
              <a:rPr lang="en-US" i="1" dirty="0" smtClean="0"/>
              <a:t>The </a:t>
            </a:r>
            <a:r>
              <a:rPr lang="en-US" i="1" dirty="0" err="1" smtClean="0"/>
              <a:t>traumatization</a:t>
            </a:r>
            <a:r>
              <a:rPr lang="en-US" i="1" dirty="0" smtClean="0"/>
              <a:t> of grief? A conceptual framework for  understanding the trauma-bereavement interface. </a:t>
            </a:r>
            <a:r>
              <a:rPr lang="en-US" dirty="0" smtClean="0"/>
              <a:t>The Israel Journal of Psychiatry and Related Sciences, 2001.</a:t>
            </a:r>
          </a:p>
          <a:p>
            <a:endParaRPr lang="en-US" dirty="0" smtClean="0"/>
          </a:p>
          <a:p>
            <a:r>
              <a:rPr lang="en-US" dirty="0" err="1" smtClean="0"/>
              <a:t>Bonanno</a:t>
            </a:r>
            <a:r>
              <a:rPr lang="en-US" dirty="0" smtClean="0"/>
              <a:t>, G.A. and </a:t>
            </a:r>
            <a:r>
              <a:rPr lang="en-US" dirty="0" err="1" smtClean="0"/>
              <a:t>Kaltman</a:t>
            </a:r>
            <a:r>
              <a:rPr lang="en-US" dirty="0" smtClean="0"/>
              <a:t>, S., </a:t>
            </a:r>
            <a:r>
              <a:rPr lang="en-US" i="1" dirty="0" smtClean="0"/>
              <a:t>The varieties of grief experience. </a:t>
            </a:r>
            <a:r>
              <a:rPr lang="en-US" dirty="0" smtClean="0"/>
              <a:t>Clinical Psychology Review, 2001. </a:t>
            </a:r>
            <a:r>
              <a:rPr lang="en-US" b="1" dirty="0" smtClean="0"/>
              <a:t>21</a:t>
            </a:r>
            <a:r>
              <a:rPr lang="en-US" dirty="0" smtClean="0"/>
              <a:t>(5): p. 705-734.</a:t>
            </a:r>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Theories of Grief</a:t>
            </a:r>
            <a:br>
              <a:rPr lang="en-US" dirty="0" smtClean="0"/>
            </a:br>
            <a:r>
              <a:rPr lang="en-US" dirty="0" smtClean="0"/>
              <a:t>Grief Work</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Wortman</a:t>
            </a:r>
            <a:r>
              <a:rPr lang="en-US" dirty="0" smtClean="0"/>
              <a:t>, C.B. and Silver, R.C., </a:t>
            </a:r>
            <a:r>
              <a:rPr lang="en-US" i="1" dirty="0" smtClean="0"/>
              <a:t>The myths of coping with loss. </a:t>
            </a:r>
            <a:r>
              <a:rPr lang="en-US" dirty="0" smtClean="0"/>
              <a:t>Journal of Consulting and Clinical Psychology, 1989.</a:t>
            </a:r>
            <a:r>
              <a:rPr lang="en-US" b="1" dirty="0" smtClean="0"/>
              <a:t>57</a:t>
            </a:r>
            <a:r>
              <a:rPr lang="en-US" dirty="0" smtClean="0"/>
              <a:t>(3): p. 349-357.</a:t>
            </a:r>
          </a:p>
          <a:p>
            <a:endParaRPr lang="en-US" dirty="0" smtClean="0"/>
          </a:p>
          <a:p>
            <a:r>
              <a:rPr lang="en-US" dirty="0" err="1" smtClean="0"/>
              <a:t>Stroebe</a:t>
            </a:r>
            <a:r>
              <a:rPr lang="en-US" dirty="0" smtClean="0"/>
              <a:t>, M. and </a:t>
            </a:r>
            <a:r>
              <a:rPr lang="en-US" dirty="0" err="1" smtClean="0"/>
              <a:t>Stroebe</a:t>
            </a:r>
            <a:r>
              <a:rPr lang="en-US" dirty="0" smtClean="0"/>
              <a:t>, W., </a:t>
            </a:r>
            <a:r>
              <a:rPr lang="en-US" i="1" dirty="0" smtClean="0"/>
              <a:t>Does 'grief work' work? </a:t>
            </a:r>
            <a:r>
              <a:rPr lang="en-US" dirty="0" smtClean="0"/>
              <a:t>Journal of Consulting and Clinical Psychology, 1991. </a:t>
            </a:r>
            <a:r>
              <a:rPr lang="en-US" b="1" dirty="0" smtClean="0"/>
              <a:t>59</a:t>
            </a:r>
            <a:r>
              <a:rPr lang="en-US" dirty="0" smtClean="0"/>
              <a:t>(3): p. 479-482.</a:t>
            </a:r>
          </a:p>
          <a:p>
            <a:endParaRPr lang="en-US" dirty="0" smtClean="0"/>
          </a:p>
          <a:p>
            <a:r>
              <a:rPr lang="en-US" dirty="0" err="1" smtClean="0"/>
              <a:t>Klass</a:t>
            </a:r>
            <a:r>
              <a:rPr lang="en-US" dirty="0" smtClean="0"/>
              <a:t>, D., Silverman, P.R., and </a:t>
            </a:r>
            <a:r>
              <a:rPr lang="en-US" dirty="0" err="1" smtClean="0"/>
              <a:t>Nickman</a:t>
            </a:r>
            <a:r>
              <a:rPr lang="en-US" dirty="0" smtClean="0"/>
              <a:t>, S.L., eds. </a:t>
            </a:r>
            <a:r>
              <a:rPr lang="en-US" i="1" dirty="0" smtClean="0"/>
              <a:t>Continuing bonds: New understandings of grief</a:t>
            </a:r>
            <a:r>
              <a:rPr lang="en-US" dirty="0" smtClean="0"/>
              <a:t>. 1996, Taylor &amp; Francis: Washington, DC.</a:t>
            </a:r>
          </a:p>
          <a:p>
            <a:endParaRPr lang="en-US" dirty="0" smtClean="0"/>
          </a:p>
          <a:p>
            <a:r>
              <a:rPr lang="en-US" dirty="0" err="1" smtClean="0"/>
              <a:t>Wortman</a:t>
            </a:r>
            <a:r>
              <a:rPr lang="en-US" dirty="0" smtClean="0"/>
              <a:t>, C.B. and Silver, R.C., </a:t>
            </a:r>
            <a:r>
              <a:rPr lang="en-US" i="1" dirty="0" smtClean="0"/>
              <a:t>The myths of coping with loss revisited</a:t>
            </a:r>
            <a:r>
              <a:rPr lang="en-US" dirty="0" smtClean="0"/>
              <a:t>, in </a:t>
            </a:r>
            <a:r>
              <a:rPr lang="en-US" i="1" dirty="0" smtClean="0"/>
              <a:t>Handbook of Bereavement  Research: Consequences, Coping, and Care</a:t>
            </a:r>
            <a:r>
              <a:rPr lang="en-US" dirty="0" smtClean="0"/>
              <a:t>, M.S. </a:t>
            </a:r>
            <a:r>
              <a:rPr lang="en-US" dirty="0" err="1" smtClean="0"/>
              <a:t>Stroebe</a:t>
            </a:r>
            <a:r>
              <a:rPr lang="en-US" dirty="0" smtClean="0"/>
              <a:t>, et al., Editors. 2001, American Psychological Association Press: Washington, DC. p. 405-431.</a:t>
            </a:r>
          </a:p>
          <a:p>
            <a:endParaRPr lang="en-US" dirty="0" smtClean="0"/>
          </a:p>
          <a:p>
            <a:r>
              <a:rPr lang="en-US" dirty="0" err="1" smtClean="0"/>
              <a:t>Boerner</a:t>
            </a:r>
            <a:r>
              <a:rPr lang="en-US" dirty="0" smtClean="0"/>
              <a:t>, K., </a:t>
            </a:r>
            <a:r>
              <a:rPr lang="en-US" dirty="0" err="1" smtClean="0"/>
              <a:t>Wortman</a:t>
            </a:r>
            <a:r>
              <a:rPr lang="en-US" dirty="0" smtClean="0"/>
              <a:t>, C.B., and </a:t>
            </a:r>
            <a:r>
              <a:rPr lang="en-US" dirty="0" err="1" smtClean="0"/>
              <a:t>Bonanno</a:t>
            </a:r>
            <a:r>
              <a:rPr lang="en-US" dirty="0" smtClean="0"/>
              <a:t>, G.A., </a:t>
            </a:r>
            <a:r>
              <a:rPr lang="en-US" i="1" dirty="0" smtClean="0"/>
              <a:t>Resilient or at risk? A 4-year study of older adults who initially showed high or low distress following conjugal loss. </a:t>
            </a:r>
            <a:r>
              <a:rPr lang="en-US" dirty="0" smtClean="0"/>
              <a:t>The Journals of Gerontology, 2005. </a:t>
            </a:r>
            <a:r>
              <a:rPr lang="en-US" b="1" dirty="0" smtClean="0"/>
              <a:t>60B</a:t>
            </a:r>
            <a:r>
              <a:rPr lang="en-US" dirty="0" smtClean="0"/>
              <a:t>(2): p. 67-73.</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Theories of Grief</a:t>
            </a:r>
            <a:br>
              <a:rPr lang="en-US" dirty="0" smtClean="0"/>
            </a:br>
            <a:r>
              <a:rPr lang="en-US" dirty="0" smtClean="0"/>
              <a:t>Attachment </a:t>
            </a:r>
            <a:endParaRPr lang="en-US" dirty="0"/>
          </a:p>
        </p:txBody>
      </p:sp>
      <p:sp>
        <p:nvSpPr>
          <p:cNvPr id="3" name="Content Placeholder 2"/>
          <p:cNvSpPr>
            <a:spLocks noGrp="1"/>
          </p:cNvSpPr>
          <p:nvPr>
            <p:ph idx="1"/>
          </p:nvPr>
        </p:nvSpPr>
        <p:spPr/>
        <p:txBody>
          <a:bodyPr>
            <a:normAutofit/>
          </a:bodyPr>
          <a:lstStyle/>
          <a:p>
            <a:r>
              <a:rPr lang="en-US" dirty="0" smtClean="0"/>
              <a:t>Field, N.P. and </a:t>
            </a:r>
            <a:r>
              <a:rPr lang="en-US" dirty="0" err="1" smtClean="0"/>
              <a:t>Friedrichs</a:t>
            </a:r>
            <a:r>
              <a:rPr lang="en-US" dirty="0" smtClean="0"/>
              <a:t>, M., </a:t>
            </a:r>
            <a:r>
              <a:rPr lang="en-US" i="1" dirty="0" smtClean="0"/>
              <a:t>Continuing bonds in coping with the death of a husband. </a:t>
            </a:r>
            <a:r>
              <a:rPr lang="en-US" dirty="0" smtClean="0"/>
              <a:t>Death Studies, 2004. </a:t>
            </a:r>
            <a:r>
              <a:rPr lang="en-US" b="1" dirty="0" smtClean="0"/>
              <a:t>28</a:t>
            </a:r>
            <a:r>
              <a:rPr lang="en-US" dirty="0" smtClean="0"/>
              <a:t>(7): p. 597-620.</a:t>
            </a:r>
          </a:p>
          <a:p>
            <a:endParaRPr lang="en-US" dirty="0" smtClean="0"/>
          </a:p>
          <a:p>
            <a:r>
              <a:rPr lang="en-US" dirty="0" err="1" smtClean="0"/>
              <a:t>Stroebe</a:t>
            </a:r>
            <a:r>
              <a:rPr lang="en-US" dirty="0" smtClean="0"/>
              <a:t>, M. and </a:t>
            </a:r>
            <a:r>
              <a:rPr lang="en-US" dirty="0" err="1" smtClean="0"/>
              <a:t>Schut</a:t>
            </a:r>
            <a:r>
              <a:rPr lang="en-US" dirty="0" smtClean="0"/>
              <a:t>, H., </a:t>
            </a:r>
            <a:r>
              <a:rPr lang="en-US" i="1" dirty="0" smtClean="0"/>
              <a:t>Complicated grief: A conceptual analysis of the field. </a:t>
            </a:r>
            <a:r>
              <a:rPr lang="en-US" dirty="0" smtClean="0"/>
              <a:t>Omega: Journal of Death &amp; Dying, In press.</a:t>
            </a:r>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Theories of Grief</a:t>
            </a:r>
            <a:br>
              <a:rPr lang="en-US" dirty="0" smtClean="0"/>
            </a:br>
            <a:r>
              <a:rPr lang="en-US" dirty="0" smtClean="0"/>
              <a:t>Meaning Making</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Neimeyer</a:t>
            </a:r>
            <a:r>
              <a:rPr lang="en-US" dirty="0" smtClean="0"/>
              <a:t>, R.A., ed. </a:t>
            </a:r>
            <a:r>
              <a:rPr lang="en-US" i="1" dirty="0" smtClean="0"/>
              <a:t>Meaning reconstruction and the experience of loss</a:t>
            </a:r>
            <a:r>
              <a:rPr lang="en-US" dirty="0" smtClean="0"/>
              <a:t>. 2001, American Psychological Association Press: Washington, DC.</a:t>
            </a:r>
          </a:p>
          <a:p>
            <a:endParaRPr lang="en-US" dirty="0" smtClean="0"/>
          </a:p>
          <a:p>
            <a:r>
              <a:rPr lang="en-US" dirty="0" err="1" smtClean="0"/>
              <a:t>Janoff-Bulman</a:t>
            </a:r>
            <a:r>
              <a:rPr lang="en-US" dirty="0" smtClean="0"/>
              <a:t>, R. and Berger, A.R., </a:t>
            </a:r>
            <a:r>
              <a:rPr lang="en-US" i="1" dirty="0" smtClean="0"/>
              <a:t>The other side of trauma</a:t>
            </a:r>
            <a:r>
              <a:rPr lang="en-US" dirty="0" smtClean="0"/>
              <a:t>, in </a:t>
            </a:r>
            <a:r>
              <a:rPr lang="en-US" i="1" dirty="0" smtClean="0"/>
              <a:t>Loss and Trauma</a:t>
            </a:r>
            <a:r>
              <a:rPr lang="en-US" dirty="0" smtClean="0"/>
              <a:t>, J.H. Harvey and E.D. Miller, Editors. 2000, Brunner </a:t>
            </a:r>
            <a:r>
              <a:rPr lang="en-US" dirty="0" err="1" smtClean="0"/>
              <a:t>Mazel</a:t>
            </a:r>
            <a:r>
              <a:rPr lang="en-US" dirty="0" smtClean="0"/>
              <a:t>: Philadelphia.</a:t>
            </a:r>
          </a:p>
          <a:p>
            <a:endParaRPr lang="en-US" dirty="0" smtClean="0"/>
          </a:p>
          <a:p>
            <a:r>
              <a:rPr lang="en-US" dirty="0" err="1" smtClean="0"/>
              <a:t>Genevro</a:t>
            </a:r>
            <a:r>
              <a:rPr lang="en-US" dirty="0" smtClean="0"/>
              <a:t>, J.L., Marshall, M.P.H., and Miller, T., </a:t>
            </a:r>
            <a:r>
              <a:rPr lang="en-US" i="1" dirty="0" smtClean="0"/>
              <a:t>Report on bereavement and grief research</a:t>
            </a:r>
            <a:r>
              <a:rPr lang="en-US" dirty="0" smtClean="0"/>
              <a:t>. 2003, Centre for the Advancement of Health: Washington.</a:t>
            </a:r>
          </a:p>
          <a:p>
            <a:endParaRPr lang="en-US" dirty="0" smtClean="0"/>
          </a:p>
          <a:p>
            <a:r>
              <a:rPr lang="en-US" dirty="0" err="1" smtClean="0"/>
              <a:t>Neimeyer</a:t>
            </a:r>
            <a:r>
              <a:rPr lang="en-US" dirty="0" smtClean="0"/>
              <a:t>, R.A., </a:t>
            </a:r>
            <a:r>
              <a:rPr lang="en-US" dirty="0" err="1" smtClean="0"/>
              <a:t>Prigerson</a:t>
            </a:r>
            <a:r>
              <a:rPr lang="en-US" dirty="0" smtClean="0"/>
              <a:t>, H.G., and Davies, B., </a:t>
            </a:r>
            <a:r>
              <a:rPr lang="en-US" i="1" dirty="0" smtClean="0"/>
              <a:t>Mourning and meaning. </a:t>
            </a:r>
            <a:r>
              <a:rPr lang="en-US" dirty="0" smtClean="0"/>
              <a:t>American Behavioral Scientist, 2002.</a:t>
            </a:r>
            <a:r>
              <a:rPr lang="en-US" b="1" dirty="0" smtClean="0"/>
              <a:t>46</a:t>
            </a:r>
            <a:r>
              <a:rPr lang="en-US" dirty="0" smtClean="0"/>
              <a:t>(2): p. 235-251.</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Theories of Grief</a:t>
            </a:r>
            <a:br>
              <a:rPr lang="en-US" dirty="0" smtClean="0"/>
            </a:br>
            <a:r>
              <a:rPr lang="en-US" dirty="0" smtClean="0"/>
              <a:t>Cognitive Stress Theory</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Folkman</a:t>
            </a:r>
            <a:r>
              <a:rPr lang="en-US" dirty="0" smtClean="0"/>
              <a:t>, S., </a:t>
            </a:r>
            <a:r>
              <a:rPr lang="en-US" i="1" dirty="0" smtClean="0"/>
              <a:t>Revised coping theory and the process of bereavement</a:t>
            </a:r>
            <a:r>
              <a:rPr lang="en-US" dirty="0" smtClean="0"/>
              <a:t>, in </a:t>
            </a:r>
            <a:r>
              <a:rPr lang="en-US" i="1" dirty="0" smtClean="0"/>
              <a:t>Handbook of Bereavement: Consequences, Coping, and Care</a:t>
            </a:r>
            <a:r>
              <a:rPr lang="en-US" dirty="0" smtClean="0"/>
              <a:t>, M.S. </a:t>
            </a:r>
            <a:r>
              <a:rPr lang="en-US" dirty="0" err="1" smtClean="0"/>
              <a:t>Stroebe</a:t>
            </a:r>
            <a:r>
              <a:rPr lang="en-US" dirty="0" smtClean="0"/>
              <a:t>, et al., Editors. 2001, American Psychological Association Press: Washington, DC. p. 563-584.</a:t>
            </a:r>
          </a:p>
          <a:p>
            <a:endParaRPr lang="en-US" dirty="0" smtClean="0"/>
          </a:p>
          <a:p>
            <a:r>
              <a:rPr lang="en-US" dirty="0" err="1" smtClean="0"/>
              <a:t>Bonanno</a:t>
            </a:r>
            <a:r>
              <a:rPr lang="en-US" dirty="0" smtClean="0"/>
              <a:t>, G.A., </a:t>
            </a:r>
            <a:r>
              <a:rPr lang="en-US" i="1" dirty="0" smtClean="0"/>
              <a:t>Grief and emotion: A social-functional perspective</a:t>
            </a:r>
            <a:r>
              <a:rPr lang="en-US" dirty="0" smtClean="0"/>
              <a:t>, in </a:t>
            </a:r>
            <a:r>
              <a:rPr lang="en-US" i="1" dirty="0" smtClean="0"/>
              <a:t>Handbook of Bereavement: Consequences, Coping, and Care</a:t>
            </a:r>
            <a:r>
              <a:rPr lang="en-US" dirty="0" smtClean="0"/>
              <a:t>, M.S. </a:t>
            </a:r>
            <a:r>
              <a:rPr lang="en-US" dirty="0" err="1" smtClean="0"/>
              <a:t>Stroebe</a:t>
            </a:r>
            <a:r>
              <a:rPr lang="en-US" dirty="0" smtClean="0"/>
              <a:t>, et al., Editors. 2001, American Psychological</a:t>
            </a:r>
          </a:p>
          <a:p>
            <a:endParaRPr lang="en-US" dirty="0" smtClean="0"/>
          </a:p>
          <a:p>
            <a:r>
              <a:rPr lang="en-US" dirty="0" err="1" smtClean="0"/>
              <a:t>Wortman</a:t>
            </a:r>
            <a:r>
              <a:rPr lang="en-US" dirty="0" smtClean="0"/>
              <a:t>, C.B. and Silver, R.C., </a:t>
            </a:r>
            <a:r>
              <a:rPr lang="en-US" i="1" dirty="0" smtClean="0"/>
              <a:t>The myths of coping with loss revisited</a:t>
            </a:r>
            <a:r>
              <a:rPr lang="en-US" dirty="0" smtClean="0"/>
              <a:t>, in </a:t>
            </a:r>
            <a:r>
              <a:rPr lang="en-US" i="1" dirty="0" smtClean="0"/>
              <a:t>Handbook of Bereavement Research: Consequences, Coping, and Care</a:t>
            </a:r>
            <a:r>
              <a:rPr lang="en-US" dirty="0" smtClean="0"/>
              <a:t>, M.S. </a:t>
            </a:r>
            <a:r>
              <a:rPr lang="en-US" dirty="0" err="1" smtClean="0"/>
              <a:t>Stroebe</a:t>
            </a:r>
            <a:r>
              <a:rPr lang="en-US" dirty="0" smtClean="0"/>
              <a:t>, et al., Editors. 2001, American Psychological Association Press: Washington, DC. p. 405-431.</a:t>
            </a:r>
          </a:p>
          <a:p>
            <a:endParaRPr lang="en-US" dirty="0" smtClean="0"/>
          </a:p>
          <a:p>
            <a:r>
              <a:rPr lang="en-US" dirty="0" err="1" smtClean="0"/>
              <a:t>Prigerson</a:t>
            </a:r>
            <a:r>
              <a:rPr lang="en-US" dirty="0" smtClean="0"/>
              <a:t>, H., </a:t>
            </a:r>
            <a:r>
              <a:rPr lang="en-US" dirty="0" err="1" smtClean="0"/>
              <a:t>Maciejewski</a:t>
            </a:r>
            <a:r>
              <a:rPr lang="en-US" dirty="0" smtClean="0"/>
              <a:t>, P., Reynolds, C.F., </a:t>
            </a:r>
            <a:r>
              <a:rPr lang="en-US" dirty="0" err="1" smtClean="0"/>
              <a:t>Bierhals</a:t>
            </a:r>
            <a:r>
              <a:rPr lang="en-US" dirty="0" smtClean="0"/>
              <a:t>, A.J., Newsom, J., T., </a:t>
            </a:r>
            <a:r>
              <a:rPr lang="en-US" dirty="0" err="1" smtClean="0"/>
              <a:t>Fasiczka</a:t>
            </a:r>
            <a:r>
              <a:rPr lang="en-US" dirty="0" smtClean="0"/>
              <a:t>, A., Frank, E., Doman, J., and Miller, M., </a:t>
            </a:r>
            <a:r>
              <a:rPr lang="en-US" i="1" dirty="0" smtClean="0"/>
              <a:t>Inventory of complicated grief: A scale to measure maladaptive symptoms of loss. </a:t>
            </a:r>
            <a:r>
              <a:rPr lang="en-US" dirty="0" smtClean="0"/>
              <a:t>Psychiatry Research, 1995.</a:t>
            </a:r>
            <a:r>
              <a:rPr lang="en-US" b="1" dirty="0" smtClean="0"/>
              <a:t>59</a:t>
            </a:r>
            <a:r>
              <a:rPr lang="en-US" dirty="0" smtClean="0"/>
              <a:t>(1-2): p. 65-79.</a:t>
            </a:r>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Theories of Grief</a:t>
            </a:r>
            <a:br>
              <a:rPr lang="en-US" dirty="0" smtClean="0"/>
            </a:br>
            <a:r>
              <a:rPr lang="en-US" dirty="0" smtClean="0"/>
              <a:t>Dual Process Model</a:t>
            </a:r>
            <a:endParaRPr lang="en-US" dirty="0"/>
          </a:p>
        </p:txBody>
      </p:sp>
      <p:sp>
        <p:nvSpPr>
          <p:cNvPr id="3" name="Content Placeholder 2"/>
          <p:cNvSpPr>
            <a:spLocks noGrp="1"/>
          </p:cNvSpPr>
          <p:nvPr>
            <p:ph idx="1"/>
          </p:nvPr>
        </p:nvSpPr>
        <p:spPr/>
        <p:txBody>
          <a:bodyPr>
            <a:normAutofit/>
          </a:bodyPr>
          <a:lstStyle/>
          <a:p>
            <a:r>
              <a:rPr lang="en-US" dirty="0" err="1" smtClean="0"/>
              <a:t>Stroebe</a:t>
            </a:r>
            <a:r>
              <a:rPr lang="en-US" dirty="0" smtClean="0"/>
              <a:t>, M. and </a:t>
            </a:r>
            <a:r>
              <a:rPr lang="en-US" dirty="0" err="1" smtClean="0"/>
              <a:t>Schut</a:t>
            </a:r>
            <a:r>
              <a:rPr lang="en-US" dirty="0" smtClean="0"/>
              <a:t>, H., </a:t>
            </a:r>
            <a:r>
              <a:rPr lang="en-US" i="1" dirty="0" smtClean="0"/>
              <a:t>The dual process model of coping with bereavement: Rationale and description. </a:t>
            </a:r>
            <a:r>
              <a:rPr lang="en-US" dirty="0" smtClean="0"/>
              <a:t>Death Studies, 1999.</a:t>
            </a:r>
            <a:r>
              <a:rPr lang="en-US" b="1" dirty="0" smtClean="0"/>
              <a:t>23</a:t>
            </a:r>
            <a:r>
              <a:rPr lang="en-US" dirty="0" smtClean="0"/>
              <a:t>(3): p. 29-31.</a:t>
            </a:r>
          </a:p>
          <a:p>
            <a:endParaRPr lang="en-US" dirty="0" smtClean="0"/>
          </a:p>
          <a:p>
            <a:r>
              <a:rPr lang="en-US" dirty="0" err="1" smtClean="0"/>
              <a:t>Stroebe</a:t>
            </a:r>
            <a:r>
              <a:rPr lang="en-US" dirty="0" smtClean="0"/>
              <a:t>, M., </a:t>
            </a:r>
            <a:r>
              <a:rPr lang="en-US" i="1" dirty="0" smtClean="0"/>
              <a:t>Bereavement research and theory: Retrospective and prospective. </a:t>
            </a:r>
            <a:r>
              <a:rPr lang="en-US" dirty="0" smtClean="0"/>
              <a:t>American Behavioral Scientist, 2001.</a:t>
            </a:r>
            <a:r>
              <a:rPr lang="en-US" b="1" dirty="0" smtClean="0"/>
              <a:t>44</a:t>
            </a:r>
            <a:r>
              <a:rPr lang="en-US" dirty="0" smtClean="0"/>
              <a:t>(5): p. 854-865.</a:t>
            </a:r>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References: Prevalence</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Byrne, G.J. and Raphael, B., </a:t>
            </a:r>
            <a:r>
              <a:rPr lang="en-US" i="1" dirty="0" smtClean="0"/>
              <a:t>A longitudinal study of bereavement phenomena in recently widowed elderly men. </a:t>
            </a:r>
            <a:r>
              <a:rPr lang="en-US" dirty="0" smtClean="0"/>
              <a:t>Psychological Medicine, 1994.</a:t>
            </a:r>
            <a:r>
              <a:rPr lang="en-US" b="1" dirty="0" smtClean="0"/>
              <a:t>24</a:t>
            </a:r>
            <a:r>
              <a:rPr lang="en-US" dirty="0" smtClean="0"/>
              <a:t>(2): p. 411-421.</a:t>
            </a:r>
          </a:p>
          <a:p>
            <a:endParaRPr lang="en-US" dirty="0" smtClean="0"/>
          </a:p>
          <a:p>
            <a:r>
              <a:rPr lang="en-US" dirty="0" err="1" smtClean="0"/>
              <a:t>Prigerson</a:t>
            </a:r>
            <a:r>
              <a:rPr lang="en-US" dirty="0" smtClean="0"/>
              <a:t>, H. and Jacobs, S., </a:t>
            </a:r>
            <a:r>
              <a:rPr lang="en-US" i="1" dirty="0" smtClean="0"/>
              <a:t>Caring for bereaved patients: "All the doctors just suddenly go". </a:t>
            </a:r>
            <a:r>
              <a:rPr lang="en-US" dirty="0" smtClean="0"/>
              <a:t>The Journal of the American Medical Association, 2001.</a:t>
            </a:r>
            <a:r>
              <a:rPr lang="en-US" b="1" dirty="0" smtClean="0"/>
              <a:t>286</a:t>
            </a:r>
            <a:r>
              <a:rPr lang="en-US" dirty="0" smtClean="0"/>
              <a:t>(11): p. 1369-1376.</a:t>
            </a:r>
          </a:p>
          <a:p>
            <a:endParaRPr lang="en-US" dirty="0" smtClean="0"/>
          </a:p>
          <a:p>
            <a:r>
              <a:rPr lang="en-US" dirty="0" smtClean="0"/>
              <a:t>Middleton, W., Burnett, P., Raphael, B., and </a:t>
            </a:r>
            <a:r>
              <a:rPr lang="en-US" dirty="0" err="1" smtClean="0"/>
              <a:t>Martinek</a:t>
            </a:r>
            <a:r>
              <a:rPr lang="en-US" dirty="0" smtClean="0"/>
              <a:t>, N., </a:t>
            </a:r>
            <a:r>
              <a:rPr lang="en-US" i="1" dirty="0" smtClean="0"/>
              <a:t>The bereavement response: A cluster analysis. </a:t>
            </a:r>
            <a:r>
              <a:rPr lang="en-US" dirty="0" smtClean="0"/>
              <a:t>The British Journal of Psychiatry, 1996.</a:t>
            </a:r>
            <a:r>
              <a:rPr lang="en-US" b="1" dirty="0" smtClean="0"/>
              <a:t>169</a:t>
            </a:r>
            <a:r>
              <a:rPr lang="en-US" dirty="0" smtClean="0"/>
              <a:t>(2): p. 167-171.</a:t>
            </a:r>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br>
              <a:rPr lang="en-US" dirty="0" smtClean="0"/>
            </a:br>
            <a:r>
              <a:rPr lang="en-US" dirty="0" smtClean="0"/>
              <a:t>Bereaved vs. traumatized person</a:t>
            </a:r>
            <a:endParaRPr lang="en-US" dirty="0"/>
          </a:p>
        </p:txBody>
      </p:sp>
      <p:sp>
        <p:nvSpPr>
          <p:cNvPr id="3" name="Content Placeholder 2"/>
          <p:cNvSpPr>
            <a:spLocks noGrp="1"/>
          </p:cNvSpPr>
          <p:nvPr>
            <p:ph idx="1"/>
          </p:nvPr>
        </p:nvSpPr>
        <p:spPr/>
        <p:txBody>
          <a:bodyPr>
            <a:normAutofit/>
          </a:bodyPr>
          <a:lstStyle/>
          <a:p>
            <a:r>
              <a:rPr lang="en-US" dirty="0" smtClean="0"/>
              <a:t>Raphael, B., </a:t>
            </a:r>
            <a:r>
              <a:rPr lang="en-US" i="1" dirty="0" smtClean="0"/>
              <a:t>The interaction of trauma and grief</a:t>
            </a:r>
            <a:r>
              <a:rPr lang="en-US" dirty="0" smtClean="0"/>
              <a:t>, in </a:t>
            </a:r>
            <a:r>
              <a:rPr lang="en-US" i="1" dirty="0" smtClean="0"/>
              <a:t>Psychological Trauma: A Developmental Approach</a:t>
            </a:r>
            <a:r>
              <a:rPr lang="en-US" dirty="0" smtClean="0"/>
              <a:t>, D. Black, et al., Editors. 1997, Gaskell/Royal College of Psychiatrists: London. p. 31-43.</a:t>
            </a:r>
          </a:p>
          <a:p>
            <a:endParaRPr lang="en-US" dirty="0" smtClean="0"/>
          </a:p>
          <a:p>
            <a:r>
              <a:rPr lang="en-US" dirty="0" smtClean="0"/>
              <a:t>JACOBS, S. (1999). Traumatic grief: Diagnosis, treatment, and prevention. Philadelphia: Taylor &amp; Francis.</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Vanderwerker</a:t>
            </a:r>
            <a:r>
              <a:rPr lang="en-US" dirty="0"/>
              <a:t> LC, Jacobs SC, </a:t>
            </a:r>
            <a:r>
              <a:rPr lang="en-US" dirty="0" err="1"/>
              <a:t>Parkes</a:t>
            </a:r>
            <a:r>
              <a:rPr lang="en-US" dirty="0"/>
              <a:t> CM, </a:t>
            </a:r>
            <a:r>
              <a:rPr lang="en-US" dirty="0" err="1"/>
              <a:t>Prigerson</a:t>
            </a:r>
            <a:r>
              <a:rPr lang="en-US" dirty="0"/>
              <a:t> HG (2006) An </a:t>
            </a:r>
            <a:r>
              <a:rPr lang="en-US" dirty="0" smtClean="0"/>
              <a:t>exploration of </a:t>
            </a:r>
            <a:r>
              <a:rPr lang="en-US" dirty="0"/>
              <a:t>association between separation anxiety in childhood and complicated grief </a:t>
            </a:r>
            <a:r>
              <a:rPr lang="en-US" dirty="0" smtClean="0"/>
              <a:t>in late-life</a:t>
            </a:r>
            <a:r>
              <a:rPr lang="en-US" dirty="0"/>
              <a:t>. J </a:t>
            </a:r>
            <a:r>
              <a:rPr lang="en-US" dirty="0" err="1"/>
              <a:t>Nerv</a:t>
            </a:r>
            <a:r>
              <a:rPr lang="en-US" dirty="0"/>
              <a:t> </a:t>
            </a:r>
            <a:r>
              <a:rPr lang="en-US" dirty="0" err="1"/>
              <a:t>Ment</a:t>
            </a:r>
            <a:r>
              <a:rPr lang="en-US" dirty="0"/>
              <a:t> Dis 194: 121–123</a:t>
            </a:r>
            <a:r>
              <a:rPr lang="en-US" dirty="0" smtClean="0"/>
              <a:t>.</a:t>
            </a:r>
          </a:p>
          <a:p>
            <a:endParaRPr lang="en-US" dirty="0" smtClean="0"/>
          </a:p>
          <a:p>
            <a:r>
              <a:rPr lang="en-US" dirty="0"/>
              <a:t>Johnson JG, Zhang B, Greer JA, </a:t>
            </a:r>
            <a:r>
              <a:rPr lang="en-US" dirty="0" err="1"/>
              <a:t>Prigerson</a:t>
            </a:r>
            <a:r>
              <a:rPr lang="en-US" dirty="0"/>
              <a:t> HG (2007) Parental control, </a:t>
            </a:r>
            <a:r>
              <a:rPr lang="en-US" dirty="0" smtClean="0"/>
              <a:t>partner dependency and complicated grief among widowed adults in the community. J </a:t>
            </a:r>
            <a:r>
              <a:rPr lang="en-US" dirty="0" err="1" smtClean="0"/>
              <a:t>Nerv</a:t>
            </a:r>
            <a:r>
              <a:rPr lang="en-US" dirty="0" smtClean="0"/>
              <a:t> </a:t>
            </a:r>
            <a:r>
              <a:rPr lang="en-US" dirty="0" err="1" smtClean="0"/>
              <a:t>Ment</a:t>
            </a:r>
            <a:r>
              <a:rPr lang="en-US" dirty="0" smtClean="0"/>
              <a:t> Dis 195: 26–30</a:t>
            </a:r>
          </a:p>
          <a:p>
            <a:endParaRPr lang="en-US" dirty="0" smtClean="0"/>
          </a:p>
          <a:p>
            <a:r>
              <a:rPr lang="en-US" dirty="0" smtClean="0"/>
              <a:t>Mitchell AM, Kim Y, </a:t>
            </a:r>
            <a:r>
              <a:rPr lang="en-US" dirty="0" err="1" smtClean="0"/>
              <a:t>Prigerson</a:t>
            </a:r>
            <a:r>
              <a:rPr lang="en-US" dirty="0" smtClean="0"/>
              <a:t> HG, Mortimer-Stephens M (2004) Complicated grief in survivors of suicide. Crisis 25: 12–18.</a:t>
            </a:r>
          </a:p>
          <a:p>
            <a:endParaRPr lang="en-US" dirty="0" smtClean="0"/>
          </a:p>
          <a:p>
            <a:r>
              <a:rPr lang="en-US" dirty="0" err="1" smtClean="0"/>
              <a:t>Cleiren</a:t>
            </a:r>
            <a:r>
              <a:rPr lang="en-US" dirty="0" smtClean="0"/>
              <a:t> M, </a:t>
            </a:r>
            <a:r>
              <a:rPr lang="en-US" dirty="0" err="1" smtClean="0"/>
              <a:t>Diekstra</a:t>
            </a:r>
            <a:r>
              <a:rPr lang="en-US" dirty="0" smtClean="0"/>
              <a:t> RF, </a:t>
            </a:r>
            <a:r>
              <a:rPr lang="en-US" dirty="0" err="1" smtClean="0"/>
              <a:t>Kerkhof</a:t>
            </a:r>
            <a:r>
              <a:rPr lang="en-US" dirty="0" smtClean="0"/>
              <a:t> AJ, van </a:t>
            </a:r>
            <a:r>
              <a:rPr lang="en-US" dirty="0" err="1" smtClean="0"/>
              <a:t>der</a:t>
            </a:r>
            <a:r>
              <a:rPr lang="en-US" dirty="0" smtClean="0"/>
              <a:t> </a:t>
            </a:r>
            <a:r>
              <a:rPr lang="en-US" dirty="0" err="1" smtClean="0"/>
              <a:t>Wal</a:t>
            </a:r>
            <a:r>
              <a:rPr lang="en-US" dirty="0" smtClean="0"/>
              <a:t> J (1994) Mode of death and kinship in bereavement: focusing on ‘‘who’’ rather than ‘‘how’’. Crisis 15: 22–36.</a:t>
            </a:r>
          </a:p>
          <a:p>
            <a:endParaRPr lang="en-US" dirty="0"/>
          </a:p>
        </p:txBody>
      </p:sp>
    </p:spTree>
    <p:extLst>
      <p:ext uri="{BB962C8B-B14F-4D97-AF65-F5344CB8AC3E}">
        <p14:creationId xmlns:p14="http://schemas.microsoft.com/office/powerpoint/2010/main" val="2789974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of </a:t>
            </a:r>
            <a:r>
              <a:rPr lang="en-US" dirty="0" smtClean="0"/>
              <a:t>Grief (</a:t>
            </a:r>
            <a:r>
              <a:rPr lang="en-US" dirty="0" err="1" smtClean="0"/>
              <a:t>Kubler</a:t>
            </a:r>
            <a:r>
              <a:rPr lang="en-US" dirty="0" smtClean="0"/>
              <a:t>-Ross)</a:t>
            </a:r>
            <a:endParaRPr lang="en-US" dirty="0"/>
          </a:p>
        </p:txBody>
      </p:sp>
      <p:sp>
        <p:nvSpPr>
          <p:cNvPr id="3" name="Content Placeholder 2"/>
          <p:cNvSpPr>
            <a:spLocks noGrp="1"/>
          </p:cNvSpPr>
          <p:nvPr>
            <p:ph idx="1"/>
          </p:nvPr>
        </p:nvSpPr>
        <p:spPr>
          <a:xfrm>
            <a:off x="457200" y="2133600"/>
            <a:ext cx="8229600" cy="4419600"/>
          </a:xfrm>
        </p:spPr>
        <p:txBody>
          <a:bodyPr>
            <a:noAutofit/>
          </a:bodyPr>
          <a:lstStyle/>
          <a:p>
            <a:r>
              <a:rPr lang="en-US" sz="4400" dirty="0" smtClean="0"/>
              <a:t>Denial</a:t>
            </a:r>
          </a:p>
          <a:p>
            <a:endParaRPr lang="en-US" sz="800" dirty="0"/>
          </a:p>
          <a:p>
            <a:endParaRPr lang="en-US" sz="800" dirty="0" smtClean="0"/>
          </a:p>
          <a:p>
            <a:r>
              <a:rPr lang="en-US" sz="4400" dirty="0" smtClean="0"/>
              <a:t>Anger</a:t>
            </a:r>
          </a:p>
          <a:p>
            <a:endParaRPr lang="en-US" sz="800" dirty="0"/>
          </a:p>
          <a:p>
            <a:r>
              <a:rPr lang="en-US" sz="4400" dirty="0" smtClean="0"/>
              <a:t>Bargaining</a:t>
            </a:r>
          </a:p>
          <a:p>
            <a:endParaRPr lang="en-US" sz="800" dirty="0"/>
          </a:p>
          <a:p>
            <a:r>
              <a:rPr lang="en-US" sz="4400" dirty="0" smtClean="0"/>
              <a:t>Depression</a:t>
            </a:r>
          </a:p>
          <a:p>
            <a:endParaRPr lang="en-US" sz="1000" dirty="0" smtClean="0"/>
          </a:p>
          <a:p>
            <a:r>
              <a:rPr lang="en-US" sz="4400" dirty="0" smtClean="0"/>
              <a:t>Acceptance</a:t>
            </a:r>
            <a:endParaRPr lang="en-US" sz="4400" dirty="0"/>
          </a:p>
        </p:txBody>
      </p:sp>
    </p:spTree>
    <p:extLst>
      <p:ext uri="{BB962C8B-B14F-4D97-AF65-F5344CB8AC3E}">
        <p14:creationId xmlns:p14="http://schemas.microsoft.com/office/powerpoint/2010/main" val="209448291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fontScale="77500" lnSpcReduction="20000"/>
          </a:bodyPr>
          <a:lstStyle/>
          <a:p>
            <a:r>
              <a:rPr lang="en-US" dirty="0"/>
              <a:t>van </a:t>
            </a:r>
            <a:r>
              <a:rPr lang="en-US" dirty="0" err="1"/>
              <a:t>Doorn</a:t>
            </a:r>
            <a:r>
              <a:rPr lang="en-US" dirty="0"/>
              <a:t> C, </a:t>
            </a:r>
            <a:r>
              <a:rPr lang="en-US" dirty="0" err="1"/>
              <a:t>Kasl</a:t>
            </a:r>
            <a:r>
              <a:rPr lang="en-US" dirty="0"/>
              <a:t> SV, Beery LC, </a:t>
            </a:r>
            <a:r>
              <a:rPr lang="en-US" dirty="0" err="1"/>
              <a:t>Prigerson</a:t>
            </a:r>
            <a:r>
              <a:rPr lang="en-US" dirty="0"/>
              <a:t> HG (1998) The influence of </a:t>
            </a:r>
            <a:r>
              <a:rPr lang="en-US" dirty="0" smtClean="0"/>
              <a:t>marital quality </a:t>
            </a:r>
            <a:r>
              <a:rPr lang="en-US" dirty="0"/>
              <a:t>and attachment styles on traumatic grief and depressive symptoms. J </a:t>
            </a:r>
            <a:r>
              <a:rPr lang="en-US" dirty="0" err="1" smtClean="0"/>
              <a:t>NervMent</a:t>
            </a:r>
            <a:r>
              <a:rPr lang="en-US" dirty="0" smtClean="0"/>
              <a:t> </a:t>
            </a:r>
            <a:r>
              <a:rPr lang="en-US" dirty="0"/>
              <a:t>Dis 186: 566–573.</a:t>
            </a:r>
          </a:p>
          <a:p>
            <a:endParaRPr lang="en-US" dirty="0"/>
          </a:p>
          <a:p>
            <a:r>
              <a:rPr lang="en-US" dirty="0" smtClean="0"/>
              <a:t>Johnson </a:t>
            </a:r>
            <a:r>
              <a:rPr lang="en-US" dirty="0"/>
              <a:t>JG, </a:t>
            </a:r>
            <a:r>
              <a:rPr lang="en-US" dirty="0" err="1"/>
              <a:t>Vanderwerker</a:t>
            </a:r>
            <a:r>
              <a:rPr lang="en-US" dirty="0"/>
              <a:t> LC, Bornstein RF, Zhang B, </a:t>
            </a:r>
            <a:r>
              <a:rPr lang="en-US" dirty="0" err="1"/>
              <a:t>Prigerson</a:t>
            </a:r>
            <a:r>
              <a:rPr lang="en-US" dirty="0"/>
              <a:t> HG (2006</a:t>
            </a:r>
            <a:r>
              <a:rPr lang="en-US" dirty="0" smtClean="0"/>
              <a:t>) Development </a:t>
            </a:r>
            <a:r>
              <a:rPr lang="en-US" dirty="0"/>
              <a:t>and validation of an instrument for the assessment of </a:t>
            </a:r>
            <a:r>
              <a:rPr lang="en-US" dirty="0" smtClean="0"/>
              <a:t>dependency among </a:t>
            </a:r>
            <a:r>
              <a:rPr lang="en-US" dirty="0"/>
              <a:t>bereaved persons. J </a:t>
            </a:r>
            <a:r>
              <a:rPr lang="en-US" dirty="0" err="1"/>
              <a:t>Psychopathol</a:t>
            </a:r>
            <a:r>
              <a:rPr lang="en-US" dirty="0"/>
              <a:t> </a:t>
            </a:r>
            <a:r>
              <a:rPr lang="en-US" dirty="0" err="1"/>
              <a:t>Behav</a:t>
            </a:r>
            <a:r>
              <a:rPr lang="en-US" dirty="0"/>
              <a:t> Assess 28: 1–10</a:t>
            </a:r>
            <a:r>
              <a:rPr lang="en-US" dirty="0" smtClean="0"/>
              <a:t>.</a:t>
            </a:r>
          </a:p>
          <a:p>
            <a:endParaRPr lang="en-US" dirty="0" smtClean="0"/>
          </a:p>
          <a:p>
            <a:r>
              <a:rPr lang="en-US" dirty="0" smtClean="0"/>
              <a:t>Barry LC, </a:t>
            </a:r>
            <a:r>
              <a:rPr lang="en-US" dirty="0" err="1" smtClean="0"/>
              <a:t>Kasl</a:t>
            </a:r>
            <a:r>
              <a:rPr lang="en-US" dirty="0" smtClean="0"/>
              <a:t> SV, </a:t>
            </a:r>
            <a:r>
              <a:rPr lang="en-US" dirty="0" err="1" smtClean="0"/>
              <a:t>Prigerson</a:t>
            </a:r>
            <a:r>
              <a:rPr lang="en-US" dirty="0" smtClean="0"/>
              <a:t> HG (2001) Psychiatric disorders among bereaved persons: the role of perceived circumstances of death and preparedness for </a:t>
            </a:r>
            <a:r>
              <a:rPr lang="pl-PL" dirty="0" smtClean="0"/>
              <a:t>death. Am J Geriatr Psychiatry 10: 447–457.</a:t>
            </a:r>
          </a:p>
          <a:p>
            <a:endParaRPr lang="en-US" dirty="0" smtClean="0"/>
          </a:p>
          <a:p>
            <a:r>
              <a:rPr lang="en-US" dirty="0" smtClean="0"/>
              <a:t>Hebert RS, Dang Q, Schulz R (2006) Preparedness for the death of a loved one and mental health in bereaved caregivers of patients with dementia: findings from the REACH study. J </a:t>
            </a:r>
            <a:r>
              <a:rPr lang="en-US" dirty="0" err="1" smtClean="0"/>
              <a:t>Palliat</a:t>
            </a:r>
            <a:r>
              <a:rPr lang="en-US" dirty="0" smtClean="0"/>
              <a:t> Med 9: 683–693.</a:t>
            </a:r>
          </a:p>
          <a:p>
            <a:endParaRPr lang="en-US" dirty="0"/>
          </a:p>
        </p:txBody>
      </p:sp>
    </p:spTree>
    <p:extLst>
      <p:ext uri="{BB962C8B-B14F-4D97-AF65-F5344CB8AC3E}">
        <p14:creationId xmlns:p14="http://schemas.microsoft.com/office/powerpoint/2010/main" val="303077409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Dyregrov</a:t>
            </a:r>
            <a:r>
              <a:rPr lang="en-US" dirty="0"/>
              <a:t>, K., </a:t>
            </a:r>
            <a:r>
              <a:rPr lang="en-US" dirty="0" err="1"/>
              <a:t>Nordanger</a:t>
            </a:r>
            <a:r>
              <a:rPr lang="en-US" dirty="0"/>
              <a:t>, D., and </a:t>
            </a:r>
            <a:r>
              <a:rPr lang="en-US" dirty="0" err="1"/>
              <a:t>Dyregrov</a:t>
            </a:r>
            <a:r>
              <a:rPr lang="en-US" dirty="0"/>
              <a:t>, A., </a:t>
            </a:r>
            <a:r>
              <a:rPr lang="en-US" i="1" dirty="0"/>
              <a:t>Predictors of psychosocial distress after suicide, </a:t>
            </a:r>
            <a:r>
              <a:rPr lang="en-US" i="1" dirty="0" smtClean="0"/>
              <a:t>SIDS and </a:t>
            </a:r>
            <a:r>
              <a:rPr lang="en-US" i="1" dirty="0"/>
              <a:t>accidents. </a:t>
            </a:r>
            <a:r>
              <a:rPr lang="en-US" dirty="0"/>
              <a:t>Death Studies, 2003. </a:t>
            </a:r>
            <a:r>
              <a:rPr lang="en-US" b="1" dirty="0"/>
              <a:t>27</a:t>
            </a:r>
            <a:r>
              <a:rPr lang="en-US" dirty="0"/>
              <a:t>(2): p. 143-165</a:t>
            </a:r>
            <a:r>
              <a:rPr lang="en-US" dirty="0" smtClean="0"/>
              <a:t>.</a:t>
            </a:r>
          </a:p>
          <a:p>
            <a:endParaRPr lang="en-US" dirty="0" smtClean="0"/>
          </a:p>
          <a:p>
            <a:r>
              <a:rPr lang="en-US" dirty="0" err="1" smtClean="0"/>
              <a:t>Rando</a:t>
            </a:r>
            <a:r>
              <a:rPr lang="en-US" dirty="0" smtClean="0"/>
              <a:t>, T., </a:t>
            </a:r>
            <a:r>
              <a:rPr lang="en-US" i="1" dirty="0" smtClean="0"/>
              <a:t>Complications in mourning traumatic death</a:t>
            </a:r>
            <a:r>
              <a:rPr lang="en-US" dirty="0" smtClean="0"/>
              <a:t>, in </a:t>
            </a:r>
            <a:r>
              <a:rPr lang="en-US" i="1" dirty="0" smtClean="0"/>
              <a:t>Living with Grief after Sudden Loss: Suicide, Homicide, Accident, </a:t>
            </a:r>
            <a:r>
              <a:rPr lang="en-US" i="1" dirty="0" err="1" smtClean="0"/>
              <a:t>Heartattack</a:t>
            </a:r>
            <a:r>
              <a:rPr lang="en-US" i="1" dirty="0" smtClean="0"/>
              <a:t>, Stroke</a:t>
            </a:r>
            <a:r>
              <a:rPr lang="en-US" dirty="0" smtClean="0"/>
              <a:t>, K. </a:t>
            </a:r>
            <a:r>
              <a:rPr lang="en-US" dirty="0" err="1" smtClean="0"/>
              <a:t>Doka</a:t>
            </a:r>
            <a:r>
              <a:rPr lang="en-US" dirty="0" smtClean="0"/>
              <a:t>, Editor. 1996, Hospice Foundation of America: Washington, DC. p. 139-159.</a:t>
            </a:r>
          </a:p>
          <a:p>
            <a:endParaRPr lang="en-US" dirty="0" smtClean="0"/>
          </a:p>
          <a:p>
            <a:r>
              <a:rPr lang="en-US" dirty="0" err="1" smtClean="0"/>
              <a:t>Stroebe</a:t>
            </a:r>
            <a:r>
              <a:rPr lang="en-US" dirty="0" smtClean="0"/>
              <a:t>, W., </a:t>
            </a:r>
            <a:r>
              <a:rPr lang="en-US" dirty="0" err="1" smtClean="0"/>
              <a:t>Stroebe</a:t>
            </a:r>
            <a:r>
              <a:rPr lang="en-US" dirty="0" smtClean="0"/>
              <a:t>, M., and </a:t>
            </a:r>
            <a:r>
              <a:rPr lang="en-US" dirty="0" err="1" smtClean="0"/>
              <a:t>Schut</a:t>
            </a:r>
            <a:r>
              <a:rPr lang="en-US" dirty="0" smtClean="0"/>
              <a:t>, H., </a:t>
            </a:r>
            <a:r>
              <a:rPr lang="en-US" i="1" dirty="0" smtClean="0"/>
              <a:t>Risk factors in bereavement outcome: A methodological and empirical review.</a:t>
            </a:r>
            <a:r>
              <a:rPr lang="en-US" dirty="0" smtClean="0"/>
              <a:t>, in </a:t>
            </a:r>
            <a:r>
              <a:rPr lang="en-US" i="1" dirty="0" smtClean="0"/>
              <a:t>Handbook of Bereavement Research</a:t>
            </a:r>
            <a:r>
              <a:rPr lang="en-US" dirty="0" smtClean="0"/>
              <a:t>, R.O. Hansson, et al., Editors. 2001, American Psychological Association: Washington, DC. p. 349-373.</a:t>
            </a:r>
          </a:p>
          <a:p>
            <a:endParaRPr lang="en-US" dirty="0"/>
          </a:p>
        </p:txBody>
      </p:sp>
    </p:spTree>
    <p:extLst>
      <p:ext uri="{BB962C8B-B14F-4D97-AF65-F5344CB8AC3E}">
        <p14:creationId xmlns:p14="http://schemas.microsoft.com/office/powerpoint/2010/main" val="239646559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fontScale="70000" lnSpcReduction="20000"/>
          </a:bodyPr>
          <a:lstStyle/>
          <a:p>
            <a:r>
              <a:rPr lang="en-US" dirty="0"/>
              <a:t>Matthews, L.T. and </a:t>
            </a:r>
            <a:r>
              <a:rPr lang="en-US" dirty="0" err="1"/>
              <a:t>Marwit</a:t>
            </a:r>
            <a:r>
              <a:rPr lang="en-US" dirty="0"/>
              <a:t>, S.J., </a:t>
            </a:r>
            <a:r>
              <a:rPr lang="en-US" i="1" dirty="0"/>
              <a:t>Examining the assumptive world views of parents bereaved </a:t>
            </a:r>
            <a:r>
              <a:rPr lang="en-US" i="1" dirty="0" smtClean="0"/>
              <a:t>by accident</a:t>
            </a:r>
            <a:r>
              <a:rPr lang="en-US" i="1" dirty="0"/>
              <a:t>, murder, and illness. </a:t>
            </a:r>
            <a:r>
              <a:rPr lang="en-US" dirty="0"/>
              <a:t>Omega, 2004. </a:t>
            </a:r>
            <a:r>
              <a:rPr lang="en-US" b="1" dirty="0"/>
              <a:t>48</a:t>
            </a:r>
            <a:r>
              <a:rPr lang="en-US" dirty="0"/>
              <a:t>(2): p. 115-136</a:t>
            </a:r>
            <a:r>
              <a:rPr lang="en-US" dirty="0" smtClean="0"/>
              <a:t>.</a:t>
            </a:r>
          </a:p>
          <a:p>
            <a:endParaRPr lang="en-US" dirty="0"/>
          </a:p>
          <a:p>
            <a:r>
              <a:rPr lang="en-US" dirty="0" err="1" smtClean="0"/>
              <a:t>Neimeyer</a:t>
            </a:r>
            <a:r>
              <a:rPr lang="en-US" dirty="0"/>
              <a:t>, R.A., </a:t>
            </a:r>
            <a:r>
              <a:rPr lang="en-US" i="1" dirty="0"/>
              <a:t>Searching for the meaning of meaning: Grief therapy and the process </a:t>
            </a:r>
            <a:r>
              <a:rPr lang="en-US" i="1" dirty="0" smtClean="0"/>
              <a:t>of reconstruction</a:t>
            </a:r>
            <a:r>
              <a:rPr lang="en-US" i="1" dirty="0"/>
              <a:t>. </a:t>
            </a:r>
            <a:r>
              <a:rPr lang="en-US" dirty="0"/>
              <a:t>Death Studies, 2000. </a:t>
            </a:r>
            <a:r>
              <a:rPr lang="en-US" b="1" dirty="0"/>
              <a:t>24</a:t>
            </a:r>
            <a:r>
              <a:rPr lang="en-US" dirty="0"/>
              <a:t>(6): p. 541-558</a:t>
            </a:r>
            <a:r>
              <a:rPr lang="en-US" dirty="0" smtClean="0"/>
              <a:t>.</a:t>
            </a:r>
          </a:p>
          <a:p>
            <a:endParaRPr lang="en-US" dirty="0"/>
          </a:p>
          <a:p>
            <a:r>
              <a:rPr lang="en-US" dirty="0" err="1" smtClean="0"/>
              <a:t>Rynearson</a:t>
            </a:r>
            <a:r>
              <a:rPr lang="en-US" dirty="0"/>
              <a:t>, E.K. and </a:t>
            </a:r>
            <a:r>
              <a:rPr lang="en-US" dirty="0" err="1"/>
              <a:t>Sinnema</a:t>
            </a:r>
            <a:r>
              <a:rPr lang="en-US" dirty="0"/>
              <a:t>, C.S., </a:t>
            </a:r>
            <a:r>
              <a:rPr lang="en-US" i="1" dirty="0"/>
              <a:t>Supportive group therapy for bereavement after homicide</a:t>
            </a:r>
            <a:r>
              <a:rPr lang="en-US" dirty="0"/>
              <a:t>, </a:t>
            </a:r>
            <a:r>
              <a:rPr lang="en-US" dirty="0" smtClean="0"/>
              <a:t>in </a:t>
            </a:r>
            <a:r>
              <a:rPr lang="en-US" i="1" dirty="0" smtClean="0"/>
              <a:t>Group </a:t>
            </a:r>
            <a:r>
              <a:rPr lang="en-US" i="1" dirty="0"/>
              <a:t>Treatments for Post-Traumatic Stress Disorder</a:t>
            </a:r>
            <a:r>
              <a:rPr lang="en-US" dirty="0"/>
              <a:t>, D. Blake and B. Young, Editors. 1999. p. </a:t>
            </a:r>
            <a:r>
              <a:rPr lang="en-US" dirty="0" smtClean="0"/>
              <a:t>137- 147.</a:t>
            </a:r>
          </a:p>
          <a:p>
            <a:endParaRPr lang="en-US" dirty="0" smtClean="0"/>
          </a:p>
          <a:p>
            <a:r>
              <a:rPr lang="en-US" dirty="0" err="1" smtClean="0"/>
              <a:t>Prigerson</a:t>
            </a:r>
            <a:r>
              <a:rPr lang="en-US" dirty="0" smtClean="0"/>
              <a:t>, H., Shear, M.K., Jacobs, S., Reynolds, C.F., </a:t>
            </a:r>
            <a:r>
              <a:rPr lang="en-US" dirty="0" err="1" smtClean="0"/>
              <a:t>Maciejewski</a:t>
            </a:r>
            <a:r>
              <a:rPr lang="en-US" dirty="0" smtClean="0"/>
              <a:t>, P.K., Davidson, J.R.T., </a:t>
            </a:r>
            <a:r>
              <a:rPr lang="en-US" dirty="0" err="1" smtClean="0"/>
              <a:t>Rosenheck</a:t>
            </a:r>
            <a:r>
              <a:rPr lang="en-US" dirty="0" smtClean="0"/>
              <a:t>, R., </a:t>
            </a:r>
            <a:r>
              <a:rPr lang="en-US" dirty="0" err="1" smtClean="0"/>
              <a:t>Pilkonis</a:t>
            </a:r>
            <a:r>
              <a:rPr lang="en-US" dirty="0" smtClean="0"/>
              <a:t>, P.A., </a:t>
            </a:r>
            <a:r>
              <a:rPr lang="en-US" dirty="0" err="1" smtClean="0"/>
              <a:t>Wortman</a:t>
            </a:r>
            <a:r>
              <a:rPr lang="en-US" dirty="0" smtClean="0"/>
              <a:t>, C.B., Williams, J.B.W., </a:t>
            </a:r>
            <a:r>
              <a:rPr lang="en-US" dirty="0" err="1" smtClean="0"/>
              <a:t>Widiger</a:t>
            </a:r>
            <a:r>
              <a:rPr lang="en-US" dirty="0" smtClean="0"/>
              <a:t>, T.A., Frank, E., </a:t>
            </a:r>
            <a:r>
              <a:rPr lang="en-US" dirty="0" err="1" smtClean="0"/>
              <a:t>Kupfer</a:t>
            </a:r>
            <a:r>
              <a:rPr lang="en-US" dirty="0" smtClean="0"/>
              <a:t>, D.J., and </a:t>
            </a:r>
            <a:r>
              <a:rPr lang="en-US" dirty="0" err="1" smtClean="0"/>
              <a:t>Zisook</a:t>
            </a:r>
            <a:r>
              <a:rPr lang="en-US" dirty="0" smtClean="0"/>
              <a:t>, S., </a:t>
            </a:r>
            <a:r>
              <a:rPr lang="en-US" i="1" dirty="0" smtClean="0"/>
              <a:t>Consensus criteria for traumatic grief: A preliminary empirical test. </a:t>
            </a:r>
            <a:r>
              <a:rPr lang="en-US" dirty="0" smtClean="0"/>
              <a:t>British Journal of Psychiatry, 1999. </a:t>
            </a:r>
            <a:r>
              <a:rPr lang="en-US" b="1" dirty="0" smtClean="0"/>
              <a:t>174</a:t>
            </a:r>
            <a:r>
              <a:rPr lang="en-US" dirty="0" smtClean="0"/>
              <a:t>: p. 67-73.</a:t>
            </a:r>
          </a:p>
          <a:p>
            <a:endParaRPr lang="en-US" dirty="0"/>
          </a:p>
          <a:p>
            <a:endParaRPr lang="en-US" dirty="0"/>
          </a:p>
        </p:txBody>
      </p:sp>
    </p:spTree>
    <p:extLst>
      <p:ext uri="{BB962C8B-B14F-4D97-AF65-F5344CB8AC3E}">
        <p14:creationId xmlns:p14="http://schemas.microsoft.com/office/powerpoint/2010/main" val="83790155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smtClean="0"/>
              <a:t>Raphael, B., </a:t>
            </a:r>
            <a:r>
              <a:rPr lang="en-US" i="1" dirty="0" smtClean="0"/>
              <a:t>The interaction of trauma and grief</a:t>
            </a:r>
            <a:r>
              <a:rPr lang="en-US" dirty="0" smtClean="0"/>
              <a:t>, in </a:t>
            </a:r>
            <a:r>
              <a:rPr lang="en-US" i="1" dirty="0" smtClean="0"/>
              <a:t>Psychological Trauma: A Developmental Approach</a:t>
            </a:r>
            <a:r>
              <a:rPr lang="en-US" dirty="0" smtClean="0"/>
              <a:t>, D. Black, et al., Editors. 1997, Gaskell/Royal College of Psychiatrists: London. p. 31-43</a:t>
            </a:r>
          </a:p>
          <a:p>
            <a:endParaRPr lang="en-US" dirty="0" smtClean="0"/>
          </a:p>
          <a:p>
            <a:r>
              <a:rPr lang="en-US" dirty="0" err="1" smtClean="0"/>
              <a:t>Neimeyer</a:t>
            </a:r>
            <a:r>
              <a:rPr lang="en-US" dirty="0" smtClean="0"/>
              <a:t>, R.A. and Hogan, N.S., </a:t>
            </a:r>
            <a:r>
              <a:rPr lang="en-US" i="1" dirty="0" smtClean="0"/>
              <a:t>Quantitative or qualitative? Measurement issues in the study of bereavement.</a:t>
            </a:r>
            <a:r>
              <a:rPr lang="en-US" dirty="0" smtClean="0"/>
              <a:t>, in </a:t>
            </a:r>
            <a:r>
              <a:rPr lang="en-US" i="1" dirty="0" smtClean="0"/>
              <a:t>Handbook of Bereavement Research: Consequences, Coping, and Care</a:t>
            </a:r>
            <a:r>
              <a:rPr lang="en-US" dirty="0" smtClean="0"/>
              <a:t>, M. </a:t>
            </a:r>
            <a:r>
              <a:rPr lang="en-US" dirty="0" err="1" smtClean="0"/>
              <a:t>Stroebe</a:t>
            </a:r>
            <a:r>
              <a:rPr lang="en-US" dirty="0" smtClean="0"/>
              <a:t>, et al., Editors. 2001, American Psychological Association Press: Washington, DC. p. 89-118.</a:t>
            </a:r>
          </a:p>
          <a:p>
            <a:endParaRPr lang="en-US" dirty="0" smtClean="0"/>
          </a:p>
          <a:p>
            <a:r>
              <a:rPr lang="en-US" dirty="0" err="1" smtClean="0"/>
              <a:t>Faschingbauer</a:t>
            </a:r>
            <a:r>
              <a:rPr lang="en-US" dirty="0" smtClean="0"/>
              <a:t>, T.R., </a:t>
            </a:r>
            <a:r>
              <a:rPr lang="en-US" i="1" dirty="0" smtClean="0"/>
              <a:t>The Texas Revised Inventory of Grief manual</a:t>
            </a:r>
            <a:r>
              <a:rPr lang="en-US" dirty="0" smtClean="0"/>
              <a:t>. 1981, Houston: Honeycomb</a:t>
            </a:r>
          </a:p>
          <a:p>
            <a:endParaRPr lang="en-US" dirty="0" smtClean="0"/>
          </a:p>
          <a:p>
            <a:r>
              <a:rPr lang="en-US" dirty="0" err="1" smtClean="0"/>
              <a:t>Rando</a:t>
            </a:r>
            <a:r>
              <a:rPr lang="en-US" dirty="0" smtClean="0"/>
              <a:t>, T., </a:t>
            </a:r>
            <a:r>
              <a:rPr lang="en-US" i="1" dirty="0" smtClean="0"/>
              <a:t>On the experience of traumatic stress in anticipatory and </a:t>
            </a:r>
            <a:r>
              <a:rPr lang="en-US" i="1" dirty="0" err="1" smtClean="0"/>
              <a:t>postdeath</a:t>
            </a:r>
            <a:r>
              <a:rPr lang="en-US" i="1" dirty="0" smtClean="0"/>
              <a:t> mourning</a:t>
            </a:r>
            <a:r>
              <a:rPr lang="en-US" dirty="0" smtClean="0"/>
              <a:t>, in </a:t>
            </a:r>
            <a:r>
              <a:rPr lang="en-US" i="1" dirty="0" smtClean="0"/>
              <a:t>Clinical Dimensions of Anticipatory Mourning</a:t>
            </a:r>
            <a:r>
              <a:rPr lang="en-US" dirty="0" smtClean="0"/>
              <a:t>, T.A. </a:t>
            </a:r>
            <a:r>
              <a:rPr lang="en-US" dirty="0" err="1" smtClean="0"/>
              <a:t>Rando</a:t>
            </a:r>
            <a:r>
              <a:rPr lang="en-US" dirty="0" smtClean="0"/>
              <a:t>, Editor. 2000, Research Press: Champaign. p. 155-221.</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0370110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smtClean="0"/>
              <a:t>Horowitz</a:t>
            </a:r>
            <a:r>
              <a:rPr lang="en-US" dirty="0"/>
              <a:t>, M.J., </a:t>
            </a:r>
            <a:r>
              <a:rPr lang="en-US" dirty="0" err="1"/>
              <a:t>Bonanno</a:t>
            </a:r>
            <a:r>
              <a:rPr lang="en-US" dirty="0"/>
              <a:t>, G.A., and </a:t>
            </a:r>
            <a:r>
              <a:rPr lang="en-US" dirty="0" err="1"/>
              <a:t>Holen</a:t>
            </a:r>
            <a:r>
              <a:rPr lang="en-US" dirty="0"/>
              <a:t>, A., </a:t>
            </a:r>
            <a:r>
              <a:rPr lang="en-US" i="1" dirty="0"/>
              <a:t>Pathological grief: Diagnosis and explanation</a:t>
            </a:r>
            <a:r>
              <a:rPr lang="en-US" i="1" dirty="0" smtClean="0"/>
              <a:t>. </a:t>
            </a:r>
            <a:r>
              <a:rPr lang="en-US" dirty="0" smtClean="0"/>
              <a:t>Psychosomatic </a:t>
            </a:r>
            <a:r>
              <a:rPr lang="en-US" dirty="0"/>
              <a:t>Medicine, 1993. </a:t>
            </a:r>
            <a:r>
              <a:rPr lang="en-US" b="1" dirty="0"/>
              <a:t>55</a:t>
            </a:r>
            <a:r>
              <a:rPr lang="en-US" dirty="0"/>
              <a:t>(3): p. 260-273</a:t>
            </a:r>
            <a:r>
              <a:rPr lang="en-US" dirty="0" smtClean="0"/>
              <a:t>.</a:t>
            </a:r>
          </a:p>
          <a:p>
            <a:endParaRPr lang="en-US" dirty="0" smtClean="0"/>
          </a:p>
          <a:p>
            <a:r>
              <a:rPr lang="en-US" dirty="0" err="1" smtClean="0"/>
              <a:t>Rynearson</a:t>
            </a:r>
            <a:r>
              <a:rPr lang="en-US" dirty="0" smtClean="0"/>
              <a:t>, E.K. and </a:t>
            </a:r>
            <a:r>
              <a:rPr lang="en-US" dirty="0" err="1" smtClean="0"/>
              <a:t>McCreery</a:t>
            </a:r>
            <a:r>
              <a:rPr lang="en-US" dirty="0" smtClean="0"/>
              <a:t>, J.M., </a:t>
            </a:r>
            <a:r>
              <a:rPr lang="en-US" i="1" dirty="0" smtClean="0"/>
              <a:t>Bereavement after homicide: A synergism of trauma and loss. </a:t>
            </a:r>
            <a:r>
              <a:rPr lang="en-US" dirty="0" smtClean="0"/>
              <a:t>American Journal of Psychiatry, 1993. </a:t>
            </a:r>
            <a:r>
              <a:rPr lang="en-US" b="1" dirty="0" smtClean="0"/>
              <a:t>150</a:t>
            </a:r>
            <a:r>
              <a:rPr lang="en-US" dirty="0" smtClean="0"/>
              <a:t>(2): p. 258-261.</a:t>
            </a:r>
          </a:p>
          <a:p>
            <a:endParaRPr lang="en-US" dirty="0" smtClean="0"/>
          </a:p>
          <a:p>
            <a:r>
              <a:rPr lang="en-US" dirty="0" err="1" smtClean="0"/>
              <a:t>Prigerson</a:t>
            </a:r>
            <a:r>
              <a:rPr lang="en-US" dirty="0" smtClean="0"/>
              <a:t>, H., Bridge, J., </a:t>
            </a:r>
            <a:r>
              <a:rPr lang="en-US" dirty="0" err="1" smtClean="0"/>
              <a:t>Maciejewski</a:t>
            </a:r>
            <a:r>
              <a:rPr lang="en-US" dirty="0" smtClean="0"/>
              <a:t>, P., Beery, L.C., </a:t>
            </a:r>
            <a:r>
              <a:rPr lang="en-US" dirty="0" err="1" smtClean="0"/>
              <a:t>Rosenheck</a:t>
            </a:r>
            <a:r>
              <a:rPr lang="en-US" dirty="0" smtClean="0"/>
              <a:t>, R., Jacobs, S., </a:t>
            </a:r>
            <a:r>
              <a:rPr lang="en-US" dirty="0" err="1" smtClean="0"/>
              <a:t>Bierhals</a:t>
            </a:r>
            <a:r>
              <a:rPr lang="en-US" dirty="0" smtClean="0"/>
              <a:t>, A.J., </a:t>
            </a:r>
            <a:r>
              <a:rPr lang="en-US" dirty="0" err="1" smtClean="0"/>
              <a:t>Kupfer</a:t>
            </a:r>
            <a:r>
              <a:rPr lang="en-US" dirty="0" smtClean="0"/>
              <a:t>, D.J., and Brent, D.A., </a:t>
            </a:r>
            <a:r>
              <a:rPr lang="en-US" i="1" dirty="0" smtClean="0"/>
              <a:t>Influence of traumatic grief on suicidal ideation among young adults. </a:t>
            </a:r>
            <a:r>
              <a:rPr lang="en-US" dirty="0" smtClean="0"/>
              <a:t>American Journal of Psychiatry, 1999. </a:t>
            </a:r>
            <a:r>
              <a:rPr lang="en-US" b="1" dirty="0" smtClean="0"/>
              <a:t>156</a:t>
            </a:r>
            <a:r>
              <a:rPr lang="en-US" dirty="0" smtClean="0"/>
              <a:t>(12): p. 1994-1995. 98. Mitchell, A., Kim, Y., </a:t>
            </a:r>
            <a:r>
              <a:rPr lang="en-US" dirty="0" err="1" smtClean="0"/>
              <a:t>Prigerson</a:t>
            </a:r>
            <a:r>
              <a:rPr lang="en-US" dirty="0" smtClean="0"/>
              <a:t>, H.G., and Mortimer, M., </a:t>
            </a:r>
            <a:r>
              <a:rPr lang="en-US" i="1" dirty="0" smtClean="0"/>
              <a:t>Complicated</a:t>
            </a:r>
            <a:endParaRPr lang="en-US" dirty="0" smtClean="0"/>
          </a:p>
          <a:p>
            <a:endParaRPr lang="en-US" dirty="0"/>
          </a:p>
        </p:txBody>
      </p:sp>
    </p:spTree>
    <p:extLst>
      <p:ext uri="{BB962C8B-B14F-4D97-AF65-F5344CB8AC3E}">
        <p14:creationId xmlns:p14="http://schemas.microsoft.com/office/powerpoint/2010/main" val="347082044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Risk Factors</a:t>
            </a:r>
            <a:endParaRPr lang="en-US" dirty="0"/>
          </a:p>
        </p:txBody>
      </p:sp>
      <p:sp>
        <p:nvSpPr>
          <p:cNvPr id="3" name="Content Placeholder 2"/>
          <p:cNvSpPr>
            <a:spLocks noGrp="1"/>
          </p:cNvSpPr>
          <p:nvPr>
            <p:ph idx="1"/>
          </p:nvPr>
        </p:nvSpPr>
        <p:spPr/>
        <p:txBody>
          <a:bodyPr>
            <a:normAutofit/>
          </a:bodyPr>
          <a:lstStyle/>
          <a:p>
            <a:r>
              <a:rPr lang="en-US" dirty="0"/>
              <a:t>Mitchell, A., Kim, Y., </a:t>
            </a:r>
            <a:r>
              <a:rPr lang="en-US" dirty="0" err="1"/>
              <a:t>Prigerson</a:t>
            </a:r>
            <a:r>
              <a:rPr lang="en-US" dirty="0"/>
              <a:t>, H.G., and Mortimer, M., </a:t>
            </a:r>
            <a:r>
              <a:rPr lang="en-US" i="1" dirty="0"/>
              <a:t>Complicated grief and suicidal ideation </a:t>
            </a:r>
            <a:r>
              <a:rPr lang="en-US" i="1" dirty="0" smtClean="0"/>
              <a:t>in adult </a:t>
            </a:r>
            <a:r>
              <a:rPr lang="en-US" i="1" dirty="0"/>
              <a:t>survivors of suicide. </a:t>
            </a:r>
            <a:r>
              <a:rPr lang="en-US" dirty="0"/>
              <a:t>Suicide &amp; Life-Threatening Behavior, 2005. </a:t>
            </a:r>
            <a:r>
              <a:rPr lang="en-US" b="1" dirty="0"/>
              <a:t>35</a:t>
            </a:r>
            <a:r>
              <a:rPr lang="en-US" dirty="0"/>
              <a:t>(5): p. 498-506</a:t>
            </a:r>
            <a:r>
              <a:rPr lang="en-US" dirty="0" smtClean="0"/>
              <a:t>.</a:t>
            </a:r>
          </a:p>
          <a:p>
            <a:endParaRPr lang="en-US" dirty="0"/>
          </a:p>
          <a:p>
            <a:r>
              <a:rPr lang="en-US" dirty="0" err="1" smtClean="0"/>
              <a:t>Dyregrov</a:t>
            </a:r>
            <a:r>
              <a:rPr lang="en-US" dirty="0"/>
              <a:t>, K., </a:t>
            </a:r>
            <a:r>
              <a:rPr lang="en-US" dirty="0" err="1"/>
              <a:t>Nordanger</a:t>
            </a:r>
            <a:r>
              <a:rPr lang="en-US" dirty="0"/>
              <a:t>, D., and </a:t>
            </a:r>
            <a:r>
              <a:rPr lang="en-US" dirty="0" err="1"/>
              <a:t>Dyregrov</a:t>
            </a:r>
            <a:r>
              <a:rPr lang="en-US" dirty="0"/>
              <a:t>, A., </a:t>
            </a:r>
            <a:r>
              <a:rPr lang="en-US" i="1" dirty="0"/>
              <a:t>Predictors of psychosocial distress after suicide, </a:t>
            </a:r>
            <a:r>
              <a:rPr lang="en-US" i="1" dirty="0" smtClean="0"/>
              <a:t>SIDS and </a:t>
            </a:r>
            <a:r>
              <a:rPr lang="en-US" i="1" dirty="0"/>
              <a:t>accidents. </a:t>
            </a:r>
            <a:r>
              <a:rPr lang="en-US" dirty="0"/>
              <a:t>Death Studies, 2003. </a:t>
            </a:r>
            <a:r>
              <a:rPr lang="en-US" b="1" dirty="0"/>
              <a:t>27</a:t>
            </a:r>
            <a:r>
              <a:rPr lang="en-US" dirty="0"/>
              <a:t>(2): p. 143-165.</a:t>
            </a:r>
          </a:p>
        </p:txBody>
      </p:sp>
    </p:spTree>
    <p:extLst>
      <p:ext uri="{BB962C8B-B14F-4D97-AF65-F5344CB8AC3E}">
        <p14:creationId xmlns:p14="http://schemas.microsoft.com/office/powerpoint/2010/main" val="297433644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Bereavement After Suicide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Jordon, J (2001). Is Suicide Bereavement Different? A Reassessment of the Literature. Suicide and Life Threatening Behavior, 31(1), 91-102.</a:t>
            </a:r>
          </a:p>
          <a:p>
            <a:pPr>
              <a:buNone/>
            </a:pPr>
            <a:r>
              <a:rPr lang="en-US" dirty="0" smtClean="0"/>
              <a:t> </a:t>
            </a:r>
          </a:p>
          <a:p>
            <a:r>
              <a:rPr lang="en-US" dirty="0" smtClean="0"/>
              <a:t>GRAD, O., &amp; ZAVASNIK, A. (1996). Similarities and differences in the process of bereavement after suicide and after traffic fatalities in Slovenia. Omega, 33, 243–251.</a:t>
            </a:r>
          </a:p>
          <a:p>
            <a:endParaRPr lang="en-US" dirty="0" smtClean="0"/>
          </a:p>
          <a:p>
            <a:r>
              <a:rPr lang="en-US" dirty="0" smtClean="0"/>
              <a:t>RANGE, L. M., &amp; CALHOUN, L. G. (1990). Responses following suicide and other types of death: The perspective of the bereaved. Omega, 21, 311–320.</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CG Treatment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Boelen</a:t>
            </a:r>
            <a:r>
              <a:rPr lang="en-US" dirty="0"/>
              <a:t> PA, van den </a:t>
            </a:r>
            <a:r>
              <a:rPr lang="en-US" dirty="0" err="1"/>
              <a:t>Hout</a:t>
            </a:r>
            <a:r>
              <a:rPr lang="en-US" dirty="0"/>
              <a:t> MA, van den Bout J. A cognitive-behavioral conceptualization of complicated grief. </a:t>
            </a:r>
            <a:r>
              <a:rPr lang="en-US" dirty="0" err="1"/>
              <a:t>Clin</a:t>
            </a:r>
            <a:r>
              <a:rPr lang="en-US" dirty="0"/>
              <a:t> </a:t>
            </a:r>
            <a:r>
              <a:rPr lang="en-US" dirty="0" err="1"/>
              <a:t>Psychol</a:t>
            </a:r>
            <a:r>
              <a:rPr lang="en-US" dirty="0"/>
              <a:t> </a:t>
            </a:r>
            <a:r>
              <a:rPr lang="en-US" dirty="0" err="1"/>
              <a:t>Sci</a:t>
            </a:r>
            <a:r>
              <a:rPr lang="en-US" dirty="0"/>
              <a:t> </a:t>
            </a:r>
            <a:r>
              <a:rPr lang="en-US" dirty="0" err="1"/>
              <a:t>Pract</a:t>
            </a:r>
            <a:r>
              <a:rPr lang="en-US" dirty="0"/>
              <a:t> 2006;13:109-28</a:t>
            </a:r>
            <a:r>
              <a:rPr lang="en-US" dirty="0" smtClean="0"/>
              <a:t>.</a:t>
            </a:r>
          </a:p>
          <a:p>
            <a:endParaRPr lang="en-US" dirty="0"/>
          </a:p>
          <a:p>
            <a:r>
              <a:rPr lang="en-US" dirty="0" smtClean="0"/>
              <a:t>Shear, K,  Frank, E, Houck, PR and Reynolds, CF “Treatment of complicated grief: A randomized controlled trial,” The Journal of the American Medical Association 293 (2005) 2601-8.</a:t>
            </a:r>
          </a:p>
          <a:p>
            <a:endParaRPr lang="en-US" dirty="0" smtClean="0"/>
          </a:p>
          <a:p>
            <a:r>
              <a:rPr lang="en-US" dirty="0" err="1" smtClean="0"/>
              <a:t>Wetherall</a:t>
            </a:r>
            <a:r>
              <a:rPr lang="en-US" dirty="0" smtClean="0"/>
              <a:t>, JL. Complicated grief therapy as a new treatment approach.</a:t>
            </a:r>
            <a:r>
              <a:rPr lang="fr-FR" dirty="0" smtClean="0"/>
              <a:t> Dialogues in </a:t>
            </a:r>
            <a:r>
              <a:rPr lang="fr-FR" dirty="0" err="1" smtClean="0"/>
              <a:t>Clinical</a:t>
            </a:r>
            <a:r>
              <a:rPr lang="fr-FR" dirty="0" smtClean="0"/>
              <a:t> Neuroscience, 2012</a:t>
            </a:r>
            <a:r>
              <a:rPr lang="en-US" dirty="0" smtClean="0"/>
              <a:t>. </a:t>
            </a:r>
            <a:endParaRPr lang="en-US" dirty="0"/>
          </a:p>
        </p:txBody>
      </p:sp>
    </p:spTree>
    <p:extLst>
      <p:ext uri="{BB962C8B-B14F-4D97-AF65-F5344CB8AC3E}">
        <p14:creationId xmlns:p14="http://schemas.microsoft.com/office/powerpoint/2010/main" val="1484434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Stages of </a:t>
            </a:r>
            <a:r>
              <a:rPr lang="en-US" dirty="0" smtClean="0"/>
              <a:t>Grief </a:t>
            </a:r>
            <a:br>
              <a:rPr lang="en-US" dirty="0" smtClean="0"/>
            </a:br>
            <a:r>
              <a:rPr lang="en-US" sz="4000" dirty="0" smtClean="0"/>
              <a:t>(</a:t>
            </a:r>
            <a:r>
              <a:rPr lang="en-US" sz="4000" dirty="0" err="1" smtClean="0"/>
              <a:t>Maciejewski</a:t>
            </a:r>
            <a:r>
              <a:rPr lang="en-US" sz="4000" dirty="0" smtClean="0"/>
              <a:t> et al, 2007)</a:t>
            </a:r>
            <a:endParaRPr lang="en-US" sz="4000" dirty="0"/>
          </a:p>
        </p:txBody>
      </p:sp>
      <p:sp>
        <p:nvSpPr>
          <p:cNvPr id="3" name="Content Placeholder 2"/>
          <p:cNvSpPr>
            <a:spLocks noGrp="1"/>
          </p:cNvSpPr>
          <p:nvPr>
            <p:ph idx="1"/>
          </p:nvPr>
        </p:nvSpPr>
        <p:spPr>
          <a:xfrm>
            <a:off x="457200" y="2057400"/>
            <a:ext cx="8229600" cy="4495800"/>
          </a:xfrm>
        </p:spPr>
        <p:txBody>
          <a:bodyPr>
            <a:noAutofit/>
          </a:bodyPr>
          <a:lstStyle/>
          <a:p>
            <a:r>
              <a:rPr lang="en-US" sz="4400" dirty="0" smtClean="0"/>
              <a:t>Disbelief</a:t>
            </a:r>
          </a:p>
          <a:p>
            <a:endParaRPr lang="en-US" sz="800" dirty="0"/>
          </a:p>
          <a:p>
            <a:r>
              <a:rPr lang="en-US" sz="4400" dirty="0" smtClean="0"/>
              <a:t>Yearning</a:t>
            </a:r>
          </a:p>
          <a:p>
            <a:endParaRPr lang="en-US" sz="800" dirty="0" smtClean="0"/>
          </a:p>
          <a:p>
            <a:r>
              <a:rPr lang="en-US" sz="4400" dirty="0" smtClean="0"/>
              <a:t>Anger</a:t>
            </a:r>
          </a:p>
          <a:p>
            <a:endParaRPr lang="en-US" sz="800" dirty="0"/>
          </a:p>
          <a:p>
            <a:endParaRPr lang="en-US" sz="800" dirty="0"/>
          </a:p>
          <a:p>
            <a:r>
              <a:rPr lang="en-US" sz="4400" dirty="0" smtClean="0"/>
              <a:t>Depression</a:t>
            </a:r>
          </a:p>
          <a:p>
            <a:endParaRPr lang="en-US" sz="1000" dirty="0" smtClean="0"/>
          </a:p>
          <a:p>
            <a:r>
              <a:rPr lang="en-US" sz="4400" dirty="0" smtClean="0"/>
              <a:t>Acceptance</a:t>
            </a:r>
            <a:endParaRPr lang="en-US" sz="4400" dirty="0"/>
          </a:p>
        </p:txBody>
      </p:sp>
    </p:spTree>
    <p:extLst>
      <p:ext uri="{BB962C8B-B14F-4D97-AF65-F5344CB8AC3E}">
        <p14:creationId xmlns:p14="http://schemas.microsoft.com/office/powerpoint/2010/main" val="1674968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imgc.allpostersimages.com/images/P-473-488-90/60/6065/QKAD100Z/posters/tom-cheney-hard-to-tell-from-here-could-be-buzzards-could-be-grief-counsellors-new-yorker-cartoon.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5562600"/>
          </a:xfrm>
        </p:spPr>
        <p:txBody>
          <a:bodyPr>
            <a:normAutofit fontScale="90000"/>
          </a:bodyPr>
          <a:lstStyle/>
          <a:p>
            <a:r>
              <a:rPr lang="en-US" dirty="0" smtClean="0"/>
              <a:t>“There is no evidence that all bereaved people will benefit from counseling and research has shown no benefits to arise from counseling for no other reason than that they have suffered a bereavement.”</a:t>
            </a:r>
            <a:br>
              <a:rPr lang="en-US" dirty="0" smtClean="0"/>
            </a:br>
            <a:r>
              <a:rPr lang="en-US" dirty="0" smtClean="0"/>
              <a:t/>
            </a:r>
            <a:br>
              <a:rPr lang="en-US" dirty="0" smtClean="0"/>
            </a:br>
            <a:r>
              <a:rPr lang="en-US" b="1" dirty="0" smtClean="0"/>
              <a:t>Colin Murray </a:t>
            </a:r>
            <a:r>
              <a:rPr lang="en-US" b="1" dirty="0" err="1" smtClean="0"/>
              <a:t>Parkes</a:t>
            </a:r>
            <a:r>
              <a:rPr lang="en-US" dirty="0" smtClean="0"/>
              <a:t> </a:t>
            </a:r>
            <a:br>
              <a:rPr lang="en-US" dirty="0" smtClean="0"/>
            </a:br>
            <a:endParaRPr lang="en-US" dirty="0"/>
          </a:p>
        </p:txBody>
      </p:sp>
    </p:spTree>
    <p:extLst>
      <p:ext uri="{BB962C8B-B14F-4D97-AF65-F5344CB8AC3E}">
        <p14:creationId xmlns:p14="http://schemas.microsoft.com/office/powerpoint/2010/main" val="1708648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smtClean="0"/>
              <a:t>Higher risk of following disorders during acute bereavement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Major Depression</a:t>
            </a:r>
          </a:p>
          <a:p>
            <a:r>
              <a:rPr lang="en-US" dirty="0" smtClean="0"/>
              <a:t>Panic Disorder</a:t>
            </a:r>
          </a:p>
          <a:p>
            <a:r>
              <a:rPr lang="en-US" dirty="0" smtClean="0"/>
              <a:t>Generalized Anxiety Disorder</a:t>
            </a:r>
          </a:p>
          <a:p>
            <a:r>
              <a:rPr lang="en-US" dirty="0" smtClean="0"/>
              <a:t>Posttraumatic Stress Disorder</a:t>
            </a:r>
          </a:p>
          <a:p>
            <a:r>
              <a:rPr lang="en-US" dirty="0" smtClean="0"/>
              <a:t>Increased Alcohol Use and Abuse</a:t>
            </a:r>
          </a:p>
          <a:p>
            <a:endParaRPr lang="en-US" dirty="0"/>
          </a:p>
        </p:txBody>
      </p:sp>
    </p:spTree>
    <p:extLst>
      <p:ext uri="{BB962C8B-B14F-4D97-AF65-F5344CB8AC3E}">
        <p14:creationId xmlns:p14="http://schemas.microsoft.com/office/powerpoint/2010/main" val="31014708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86400"/>
          </a:xfrm>
        </p:spPr>
        <p:txBody>
          <a:bodyPr>
            <a:normAutofit fontScale="90000"/>
          </a:bodyPr>
          <a:lstStyle/>
          <a:p>
            <a:r>
              <a:rPr lang="en-US" dirty="0" smtClean="0"/>
              <a:t>Pathological Grief</a:t>
            </a:r>
            <a:br>
              <a:rPr lang="en-US" dirty="0" smtClean="0"/>
            </a:br>
            <a:r>
              <a:rPr lang="en-US" dirty="0" smtClean="0"/>
              <a:t/>
            </a:r>
            <a:br>
              <a:rPr lang="en-US" dirty="0" smtClean="0"/>
            </a:br>
            <a:r>
              <a:rPr lang="en-US" dirty="0" smtClean="0"/>
              <a:t>Traumatic Grief</a:t>
            </a:r>
            <a:br>
              <a:rPr lang="en-US" dirty="0" smtClean="0"/>
            </a:br>
            <a:r>
              <a:rPr lang="en-US" dirty="0"/>
              <a:t/>
            </a:r>
            <a:br>
              <a:rPr lang="en-US" dirty="0"/>
            </a:br>
            <a:r>
              <a:rPr lang="en-US" dirty="0" smtClean="0"/>
              <a:t>Complicated Grief</a:t>
            </a:r>
            <a:br>
              <a:rPr lang="en-US" dirty="0" smtClean="0"/>
            </a:br>
            <a:r>
              <a:rPr lang="en-US" dirty="0"/>
              <a:t/>
            </a:r>
            <a:br>
              <a:rPr lang="en-US" dirty="0"/>
            </a:br>
            <a:r>
              <a:rPr lang="en-US" dirty="0" smtClean="0"/>
              <a:t>Prolonged Grief</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284477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5486400"/>
          </a:xfrm>
        </p:spPr>
        <p:txBody>
          <a:bodyPr>
            <a:normAutofit fontScale="90000"/>
          </a:bodyPr>
          <a:lstStyle/>
          <a:p>
            <a:r>
              <a:rPr lang="en-US" dirty="0" smtClean="0"/>
              <a:t>DSM-V</a:t>
            </a:r>
            <a:br>
              <a:rPr lang="en-US" dirty="0" smtClean="0"/>
            </a:br>
            <a:r>
              <a:rPr lang="en-US" dirty="0"/>
              <a:t/>
            </a:r>
            <a:br>
              <a:rPr lang="en-US" dirty="0"/>
            </a:br>
            <a:r>
              <a:rPr lang="en-US" dirty="0" smtClean="0"/>
              <a:t>Conditions for Further Study</a:t>
            </a:r>
            <a:br>
              <a:rPr lang="en-US" dirty="0" smtClean="0"/>
            </a:br>
            <a:r>
              <a:rPr lang="en-US" dirty="0"/>
              <a:t/>
            </a:r>
            <a:br>
              <a:rPr lang="en-US" dirty="0"/>
            </a:br>
            <a:r>
              <a:rPr lang="en-US" dirty="0" smtClean="0"/>
              <a:t>Persistent Complex Bereavement</a:t>
            </a:r>
            <a:br>
              <a:rPr lang="en-US" dirty="0" smtClean="0"/>
            </a:br>
            <a:r>
              <a:rPr lang="en-US" dirty="0" smtClean="0"/>
              <a:t>Disorder</a:t>
            </a:r>
            <a:endParaRPr lang="en-US" dirty="0"/>
          </a:p>
        </p:txBody>
      </p:sp>
    </p:spTree>
    <p:extLst>
      <p:ext uri="{BB962C8B-B14F-4D97-AF65-F5344CB8AC3E}">
        <p14:creationId xmlns:p14="http://schemas.microsoft.com/office/powerpoint/2010/main" val="2185068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rmAutofit fontScale="90000"/>
          </a:bodyPr>
          <a:lstStyle/>
          <a:p>
            <a:r>
              <a:rPr lang="en-US" b="1" dirty="0" smtClean="0"/>
              <a:t>Persistent Complex Bereavement Disorder (DSM-V)</a:t>
            </a:r>
            <a:endParaRPr lang="en-US" dirty="0"/>
          </a:p>
        </p:txBody>
      </p:sp>
      <p:sp>
        <p:nvSpPr>
          <p:cNvPr id="3" name="Content Placeholder 2"/>
          <p:cNvSpPr>
            <a:spLocks noGrp="1"/>
          </p:cNvSpPr>
          <p:nvPr>
            <p:ph idx="1"/>
          </p:nvPr>
        </p:nvSpPr>
        <p:spPr>
          <a:xfrm>
            <a:off x="457200" y="2819400"/>
            <a:ext cx="8229600" cy="3505200"/>
          </a:xfrm>
        </p:spPr>
        <p:txBody>
          <a:bodyPr>
            <a:normAutofit/>
          </a:bodyPr>
          <a:lstStyle/>
          <a:p>
            <a:pPr lvl="1"/>
            <a:r>
              <a:rPr lang="en-US" dirty="0" smtClean="0"/>
              <a:t>Persistent yearning/longing for the deceased.  </a:t>
            </a:r>
          </a:p>
          <a:p>
            <a:pPr lvl="1"/>
            <a:endParaRPr lang="en-US" sz="2400" dirty="0" smtClean="0"/>
          </a:p>
          <a:p>
            <a:pPr lvl="1"/>
            <a:r>
              <a:rPr lang="en-US" dirty="0" smtClean="0"/>
              <a:t>Intense sorrow and emotional pain in response to the death.</a:t>
            </a:r>
          </a:p>
          <a:p>
            <a:pPr lvl="1"/>
            <a:endParaRPr lang="en-US" sz="2400" dirty="0" smtClean="0"/>
          </a:p>
          <a:p>
            <a:pPr lvl="1"/>
            <a:r>
              <a:rPr lang="en-US" dirty="0" smtClean="0"/>
              <a:t>Preoccupation with the deceased.</a:t>
            </a:r>
          </a:p>
          <a:p>
            <a:pPr lvl="1"/>
            <a:endParaRPr lang="en-US" sz="2400" dirty="0" smtClean="0"/>
          </a:p>
          <a:p>
            <a:pPr lvl="1"/>
            <a:r>
              <a:rPr lang="en-US" dirty="0" smtClean="0"/>
              <a:t>Preoccupation with the circumstances of the death.</a:t>
            </a:r>
            <a:endParaRPr lang="en-US" sz="24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b="1" dirty="0" smtClean="0"/>
              <a:t>Persistent Complex Bereavement Disorder (DSM-V)</a:t>
            </a:r>
            <a:endParaRPr lang="en-US" dirty="0"/>
          </a:p>
        </p:txBody>
      </p:sp>
      <p:sp>
        <p:nvSpPr>
          <p:cNvPr id="3" name="Content Placeholder 2"/>
          <p:cNvSpPr>
            <a:spLocks noGrp="1"/>
          </p:cNvSpPr>
          <p:nvPr>
            <p:ph idx="1"/>
          </p:nvPr>
        </p:nvSpPr>
        <p:spPr>
          <a:xfrm>
            <a:off x="457200" y="2438400"/>
            <a:ext cx="8229600" cy="3886200"/>
          </a:xfrm>
        </p:spPr>
        <p:txBody>
          <a:bodyPr>
            <a:normAutofit/>
          </a:bodyPr>
          <a:lstStyle/>
          <a:p>
            <a:pPr lvl="1">
              <a:buNone/>
            </a:pPr>
            <a:r>
              <a:rPr lang="en-US" b="1" dirty="0" smtClean="0"/>
              <a:t>REACTIVE DISTRESS TO THE DEATH</a:t>
            </a:r>
          </a:p>
          <a:p>
            <a:pPr lvl="1"/>
            <a:r>
              <a:rPr lang="en-US" dirty="0" smtClean="0"/>
              <a:t>Marked difficulty accepting the death. </a:t>
            </a:r>
          </a:p>
          <a:p>
            <a:pPr lvl="1"/>
            <a:endParaRPr lang="en-US" sz="800" dirty="0" smtClean="0"/>
          </a:p>
          <a:p>
            <a:pPr lvl="1"/>
            <a:r>
              <a:rPr lang="en-US" dirty="0" smtClean="0"/>
              <a:t>Experiencing disbelief or emotional numbness over the loss.</a:t>
            </a:r>
          </a:p>
          <a:p>
            <a:pPr lvl="1"/>
            <a:endParaRPr lang="en-US" sz="800" dirty="0" smtClean="0"/>
          </a:p>
          <a:p>
            <a:pPr lvl="1"/>
            <a:r>
              <a:rPr lang="en-US" dirty="0" smtClean="0"/>
              <a:t>Difficulty with positive reminiscing about the deceased.</a:t>
            </a:r>
          </a:p>
          <a:p>
            <a:pPr lvl="1"/>
            <a:endParaRPr lang="en-US" sz="800" dirty="0" smtClean="0"/>
          </a:p>
          <a:p>
            <a:pPr lvl="1"/>
            <a:r>
              <a:rPr lang="en-US" dirty="0" smtClean="0"/>
              <a:t>Bitterness or anger related to the loss.</a:t>
            </a:r>
            <a:endParaRPr lang="en-US" sz="240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dirty="0" smtClean="0"/>
              <a:t>Create a sense of curiosity regarding the burgeoning field of traumatic grief</a:t>
            </a:r>
          </a:p>
          <a:p>
            <a:endParaRPr lang="en-US" dirty="0" smtClean="0"/>
          </a:p>
          <a:p>
            <a:r>
              <a:rPr lang="en-US" dirty="0" smtClean="0"/>
              <a:t>Identify the commonalities and distinctions between depression, anxiety, PTSD and traumatic grief</a:t>
            </a:r>
          </a:p>
          <a:p>
            <a:endParaRPr lang="en-US" dirty="0"/>
          </a:p>
          <a:p>
            <a:r>
              <a:rPr lang="en-US" dirty="0" smtClean="0"/>
              <a:t>Provide an introduction to evidence based practices for the assessment and  treatment of traumatic grief</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b="1" dirty="0" smtClean="0"/>
              <a:t>Persistent Complex Bereavement Disorder (DSM-V)</a:t>
            </a:r>
            <a:endParaRPr lang="en-US" dirty="0"/>
          </a:p>
        </p:txBody>
      </p:sp>
      <p:sp>
        <p:nvSpPr>
          <p:cNvPr id="3" name="Content Placeholder 2"/>
          <p:cNvSpPr>
            <a:spLocks noGrp="1"/>
          </p:cNvSpPr>
          <p:nvPr>
            <p:ph idx="1"/>
          </p:nvPr>
        </p:nvSpPr>
        <p:spPr>
          <a:xfrm>
            <a:off x="457200" y="2514600"/>
            <a:ext cx="8229600" cy="3810000"/>
          </a:xfrm>
        </p:spPr>
        <p:txBody>
          <a:bodyPr/>
          <a:lstStyle/>
          <a:p>
            <a:pPr lvl="1">
              <a:buNone/>
            </a:pPr>
            <a:r>
              <a:rPr lang="en-US" b="1" dirty="0" smtClean="0"/>
              <a:t>REACTIVE DISTRESS TO THE DEATH:</a:t>
            </a:r>
          </a:p>
          <a:p>
            <a:pPr lvl="1"/>
            <a:r>
              <a:rPr lang="en-US" dirty="0" smtClean="0"/>
              <a:t>Maladaptive appraisals about oneself in relation to the deceased or the death (e.g. self-blame)</a:t>
            </a:r>
            <a:endParaRPr lang="en-US" sz="2400" dirty="0" smtClean="0"/>
          </a:p>
          <a:p>
            <a:pPr lvl="1"/>
            <a:endParaRPr lang="en-US" dirty="0" smtClean="0"/>
          </a:p>
          <a:p>
            <a:pPr lvl="1"/>
            <a:r>
              <a:rPr lang="en-US" dirty="0" smtClean="0"/>
              <a:t>Excessive avoidance of reminders of the loss (</a:t>
            </a:r>
            <a:r>
              <a:rPr lang="en-US" dirty="0" err="1" smtClean="0"/>
              <a:t>eg</a:t>
            </a:r>
            <a:r>
              <a:rPr lang="en-US" dirty="0" smtClean="0"/>
              <a:t>., avoidance of individuals, places, or situations associated with the deceased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US" b="1" dirty="0" smtClean="0"/>
              <a:t>Persistent Complex Bereavement Disorder (DSM-V)</a:t>
            </a:r>
            <a:endParaRPr lang="en-US" dirty="0"/>
          </a:p>
        </p:txBody>
      </p:sp>
      <p:sp>
        <p:nvSpPr>
          <p:cNvPr id="3" name="Content Placeholder 2"/>
          <p:cNvSpPr>
            <a:spLocks noGrp="1"/>
          </p:cNvSpPr>
          <p:nvPr>
            <p:ph idx="1"/>
          </p:nvPr>
        </p:nvSpPr>
        <p:spPr>
          <a:xfrm>
            <a:off x="457200" y="2743200"/>
            <a:ext cx="8229600" cy="3581400"/>
          </a:xfrm>
        </p:spPr>
        <p:txBody>
          <a:bodyPr>
            <a:normAutofit fontScale="92500" lnSpcReduction="20000"/>
          </a:bodyPr>
          <a:lstStyle/>
          <a:p>
            <a:pPr lvl="1">
              <a:buNone/>
            </a:pPr>
            <a:r>
              <a:rPr lang="en-US" b="1" dirty="0" smtClean="0"/>
              <a:t>SOCIAL IDENTITY DISRUPTION:</a:t>
            </a:r>
          </a:p>
          <a:p>
            <a:pPr lvl="1"/>
            <a:r>
              <a:rPr lang="en-US" dirty="0" smtClean="0"/>
              <a:t>A desire to die in order to be with the deceased</a:t>
            </a:r>
          </a:p>
          <a:p>
            <a:pPr lvl="1"/>
            <a:endParaRPr lang="en-US" sz="2400" dirty="0" smtClean="0"/>
          </a:p>
          <a:p>
            <a:pPr lvl="1"/>
            <a:r>
              <a:rPr lang="en-US" dirty="0" smtClean="0"/>
              <a:t>Difficulty trusting other individuals since the death</a:t>
            </a:r>
            <a:endParaRPr lang="en-US" sz="2400" dirty="0" smtClean="0"/>
          </a:p>
          <a:p>
            <a:pPr lvl="1"/>
            <a:endParaRPr lang="en-US" dirty="0" smtClean="0"/>
          </a:p>
          <a:p>
            <a:pPr lvl="1"/>
            <a:r>
              <a:rPr lang="en-US" dirty="0" smtClean="0"/>
              <a:t>Feeling alone or detached from other individuals since the death</a:t>
            </a:r>
            <a:endParaRPr lang="en-US" sz="2400" dirty="0" smtClean="0"/>
          </a:p>
          <a:p>
            <a:pPr lvl="1"/>
            <a:endParaRPr lang="en-US" dirty="0" smtClean="0"/>
          </a:p>
          <a:p>
            <a:pPr lvl="1"/>
            <a:r>
              <a:rPr lang="en-US" dirty="0" smtClean="0"/>
              <a:t>Feeling that life is meaningless or empty without the deceased, or the belief that one cannot function without the deceased</a:t>
            </a:r>
            <a:endParaRPr lang="en-US" sz="2400"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b="1" dirty="0" smtClean="0"/>
              <a:t>Persistent Complex Bereavement Disorder (DSM-V)</a:t>
            </a:r>
            <a:endParaRPr lang="en-US" dirty="0"/>
          </a:p>
        </p:txBody>
      </p:sp>
      <p:sp>
        <p:nvSpPr>
          <p:cNvPr id="3" name="Content Placeholder 2"/>
          <p:cNvSpPr>
            <a:spLocks noGrp="1"/>
          </p:cNvSpPr>
          <p:nvPr>
            <p:ph idx="1"/>
          </p:nvPr>
        </p:nvSpPr>
        <p:spPr>
          <a:xfrm>
            <a:off x="457200" y="2667000"/>
            <a:ext cx="8229600" cy="3657600"/>
          </a:xfrm>
        </p:spPr>
        <p:txBody>
          <a:bodyPr>
            <a:normAutofit/>
          </a:bodyPr>
          <a:lstStyle/>
          <a:p>
            <a:pPr lvl="1">
              <a:buNone/>
            </a:pPr>
            <a:r>
              <a:rPr lang="en-US" b="1" dirty="0" smtClean="0"/>
              <a:t>SOCIAL IDENTITY DISRUPTION:</a:t>
            </a:r>
          </a:p>
          <a:p>
            <a:pPr lvl="1"/>
            <a:r>
              <a:rPr lang="en-US" dirty="0" smtClean="0"/>
              <a:t>Confusion about one’s role in life, or a diminished sense of one’s identity (e.g., feeling that a part of oneself died with the deceased).</a:t>
            </a:r>
          </a:p>
          <a:p>
            <a:pPr lvl="1">
              <a:buNone/>
            </a:pPr>
            <a:endParaRPr lang="en-US" sz="2400" dirty="0" smtClean="0"/>
          </a:p>
          <a:p>
            <a:pPr lvl="1"/>
            <a:r>
              <a:rPr lang="en-US" dirty="0" smtClean="0"/>
              <a:t>Difficulty or reluctance to pursue interests since the loss or to plan for the future (e.g., friendships, activities)</a:t>
            </a:r>
            <a:endParaRPr lang="en-US" sz="2400" dirty="0" smtClean="0"/>
          </a:p>
          <a:p>
            <a:r>
              <a:rPr lang="en-US" dirty="0" smtClean="0"/>
              <a:t> </a:t>
            </a:r>
            <a:endParaRPr lang="en-US" sz="2800"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 of Complicated grief</a:t>
            </a:r>
            <a:endParaRPr lang="en-US" dirty="0"/>
          </a:p>
        </p:txBody>
      </p:sp>
      <p:sp>
        <p:nvSpPr>
          <p:cNvPr id="3" name="Content Placeholder 2"/>
          <p:cNvSpPr>
            <a:spLocks noGrp="1"/>
          </p:cNvSpPr>
          <p:nvPr>
            <p:ph idx="1"/>
          </p:nvPr>
        </p:nvSpPr>
        <p:spPr/>
        <p:txBody>
          <a:bodyPr/>
          <a:lstStyle/>
          <a:p>
            <a:r>
              <a:rPr lang="en-US" dirty="0" smtClean="0"/>
              <a:t>10-20% of bereaved people experience CG</a:t>
            </a:r>
          </a:p>
          <a:p>
            <a:endParaRPr lang="en-US" dirty="0"/>
          </a:p>
          <a:p>
            <a:r>
              <a:rPr lang="en-US" dirty="0" smtClean="0"/>
              <a:t>Higher rates experienced by those bereaved by :</a:t>
            </a:r>
          </a:p>
          <a:p>
            <a:pPr lvl="1"/>
            <a:r>
              <a:rPr lang="en-US" dirty="0" smtClean="0"/>
              <a:t>Disaster</a:t>
            </a:r>
          </a:p>
          <a:p>
            <a:pPr lvl="1"/>
            <a:r>
              <a:rPr lang="en-US" dirty="0" smtClean="0"/>
              <a:t>Violent death</a:t>
            </a:r>
          </a:p>
          <a:p>
            <a:pPr lvl="1"/>
            <a:r>
              <a:rPr lang="en-US" dirty="0" smtClean="0"/>
              <a:t>The loss of a child</a:t>
            </a:r>
            <a:endParaRPr lang="en-US" dirty="0"/>
          </a:p>
        </p:txBody>
      </p:sp>
    </p:spTree>
    <p:extLst>
      <p:ext uri="{BB962C8B-B14F-4D97-AF65-F5344CB8AC3E}">
        <p14:creationId xmlns:p14="http://schemas.microsoft.com/office/powerpoint/2010/main" val="1340904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Duration of Traumatic Grief</a:t>
            </a:r>
          </a:p>
        </p:txBody>
      </p:sp>
      <p:sp>
        <p:nvSpPr>
          <p:cNvPr id="3" name="Content Placeholder 2"/>
          <p:cNvSpPr>
            <a:spLocks noGrp="1"/>
          </p:cNvSpPr>
          <p:nvPr>
            <p:ph idx="1"/>
          </p:nvPr>
        </p:nvSpPr>
        <p:spPr/>
        <p:txBody>
          <a:bodyPr>
            <a:normAutofit lnSpcReduction="10000"/>
          </a:bodyPr>
          <a:lstStyle/>
          <a:p>
            <a:r>
              <a:rPr lang="en-US" dirty="0" smtClean="0"/>
              <a:t>The </a:t>
            </a:r>
            <a:r>
              <a:rPr lang="en-US" dirty="0"/>
              <a:t>percentage of subjects who met criteria for </a:t>
            </a:r>
            <a:r>
              <a:rPr lang="en-US" dirty="0" smtClean="0"/>
              <a:t>traumatic </a:t>
            </a:r>
            <a:r>
              <a:rPr lang="en-US" dirty="0"/>
              <a:t>grief declined sharply, </a:t>
            </a:r>
            <a:endParaRPr lang="en-US" dirty="0" smtClean="0"/>
          </a:p>
          <a:p>
            <a:endParaRPr lang="en-US" dirty="0"/>
          </a:p>
          <a:p>
            <a:r>
              <a:rPr lang="en-US" dirty="0" smtClean="0"/>
              <a:t>From a </a:t>
            </a:r>
            <a:r>
              <a:rPr lang="en-US" dirty="0"/>
              <a:t>little </a:t>
            </a:r>
            <a:r>
              <a:rPr lang="en-US" dirty="0" smtClean="0"/>
              <a:t>over half </a:t>
            </a:r>
            <a:r>
              <a:rPr lang="en-US" dirty="0"/>
              <a:t>of the subjects in the first few weeks after the </a:t>
            </a:r>
            <a:r>
              <a:rPr lang="en-US" dirty="0" smtClean="0"/>
              <a:t>death</a:t>
            </a:r>
          </a:p>
          <a:p>
            <a:endParaRPr lang="en-US" dirty="0" smtClean="0"/>
          </a:p>
          <a:p>
            <a:r>
              <a:rPr lang="en-US" dirty="0" smtClean="0"/>
              <a:t>To 6</a:t>
            </a:r>
            <a:r>
              <a:rPr lang="en-US" dirty="0"/>
              <a:t>% approximately 1 year after loss. </a:t>
            </a:r>
            <a:endParaRPr lang="en-US" dirty="0" smtClean="0"/>
          </a:p>
          <a:p>
            <a:endParaRPr lang="en-US" dirty="0"/>
          </a:p>
          <a:p>
            <a:r>
              <a:rPr lang="en-US" dirty="0" smtClean="0"/>
              <a:t>It </a:t>
            </a:r>
            <a:r>
              <a:rPr lang="en-US" dirty="0"/>
              <a:t>is of </a:t>
            </a:r>
            <a:r>
              <a:rPr lang="en-US" dirty="0" smtClean="0"/>
              <a:t>interest of </a:t>
            </a:r>
            <a:r>
              <a:rPr lang="en-US" dirty="0"/>
              <a:t>traumatic grief </a:t>
            </a:r>
            <a:r>
              <a:rPr lang="en-US" dirty="0" smtClean="0"/>
              <a:t>increased to </a:t>
            </a:r>
            <a:r>
              <a:rPr lang="en-US" dirty="0"/>
              <a:t>7% by the last (25-month) assessment. </a:t>
            </a:r>
          </a:p>
        </p:txBody>
      </p:sp>
      <p:sp>
        <p:nvSpPr>
          <p:cNvPr id="4" name="Footer Placeholder 3"/>
          <p:cNvSpPr>
            <a:spLocks noGrp="1"/>
          </p:cNvSpPr>
          <p:nvPr>
            <p:ph type="ftr" sz="quarter" idx="11"/>
          </p:nvPr>
        </p:nvSpPr>
        <p:spPr>
          <a:xfrm>
            <a:off x="2133600" y="6356350"/>
            <a:ext cx="4419600" cy="365125"/>
          </a:xfrm>
        </p:spPr>
        <p:txBody>
          <a:bodyPr/>
          <a:lstStyle/>
          <a:p>
            <a:r>
              <a:rPr lang="en-US" sz="2800" dirty="0" err="1" smtClean="0"/>
              <a:t>Prigerson</a:t>
            </a:r>
            <a:r>
              <a:rPr lang="en-US" sz="2800" dirty="0" smtClean="0"/>
              <a:t> et al., 1997</a:t>
            </a:r>
            <a:endParaRPr lang="en-US" sz="2800" dirty="0"/>
          </a:p>
        </p:txBody>
      </p:sp>
    </p:spTree>
    <p:extLst>
      <p:ext uri="{BB962C8B-B14F-4D97-AF65-F5344CB8AC3E}">
        <p14:creationId xmlns:p14="http://schemas.microsoft.com/office/powerpoint/2010/main" val="1933028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Complicated Grief</a:t>
            </a:r>
            <a:endParaRPr lang="en-US" dirty="0"/>
          </a:p>
        </p:txBody>
      </p:sp>
      <p:sp>
        <p:nvSpPr>
          <p:cNvPr id="3" name="Content Placeholder 2"/>
          <p:cNvSpPr>
            <a:spLocks noGrp="1"/>
          </p:cNvSpPr>
          <p:nvPr>
            <p:ph idx="1"/>
          </p:nvPr>
        </p:nvSpPr>
        <p:spPr/>
        <p:txBody>
          <a:bodyPr>
            <a:normAutofit/>
          </a:bodyPr>
          <a:lstStyle/>
          <a:p>
            <a:pPr lvl="0"/>
            <a:r>
              <a:rPr lang="en-US" dirty="0" smtClean="0"/>
              <a:t>Incorporates elements of both separation distress and traumatic distress</a:t>
            </a:r>
          </a:p>
          <a:p>
            <a:pPr lvl="0"/>
            <a:endParaRPr lang="en-US" sz="1200" dirty="0" smtClean="0"/>
          </a:p>
          <a:p>
            <a:pPr lvl="0"/>
            <a:r>
              <a:rPr lang="en-US" dirty="0" smtClean="0"/>
              <a:t>Persists cohesively over several months and sometimes years</a:t>
            </a:r>
          </a:p>
          <a:p>
            <a:pPr lvl="0"/>
            <a:endParaRPr lang="en-US" sz="1200" dirty="0" smtClean="0"/>
          </a:p>
          <a:p>
            <a:r>
              <a:rPr lang="en-US" dirty="0"/>
              <a:t>Negative health outcomes </a:t>
            </a:r>
          </a:p>
          <a:p>
            <a:endParaRPr lang="en-US" sz="1200" dirty="0"/>
          </a:p>
          <a:p>
            <a:r>
              <a:rPr lang="en-US" dirty="0" smtClean="0"/>
              <a:t>Is distinct from both depressive and anxiety factors (Yearning, hallucinations and preoccupation)  </a:t>
            </a:r>
          </a:p>
          <a:p>
            <a:pPr lvl="0">
              <a:buNone/>
            </a:pPr>
            <a:endParaRPr lang="en-US" dirty="0"/>
          </a:p>
        </p:txBody>
      </p:sp>
      <p:sp>
        <p:nvSpPr>
          <p:cNvPr id="4" name="Footer Placeholder 3"/>
          <p:cNvSpPr>
            <a:spLocks noGrp="1"/>
          </p:cNvSpPr>
          <p:nvPr>
            <p:ph type="ftr" sz="quarter" idx="11"/>
          </p:nvPr>
        </p:nvSpPr>
        <p:spPr/>
        <p:txBody>
          <a:bodyPr/>
          <a:lstStyle/>
          <a:p>
            <a:r>
              <a:rPr lang="en-US" smtClean="0"/>
              <a:t>Prigerson, 1997</a:t>
            </a:r>
            <a:endParaRPr lang="en-US"/>
          </a:p>
        </p:txBody>
      </p:sp>
    </p:spTree>
    <p:extLst>
      <p:ext uri="{BB962C8B-B14F-4D97-AF65-F5344CB8AC3E}">
        <p14:creationId xmlns:p14="http://schemas.microsoft.com/office/powerpoint/2010/main" val="13832499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t>Complicated Grief is Associated </a:t>
            </a:r>
            <a:r>
              <a:rPr lang="en-US" dirty="0" smtClean="0"/>
              <a:t>with…</a:t>
            </a:r>
            <a:endParaRPr lang="en-US" dirty="0"/>
          </a:p>
        </p:txBody>
      </p:sp>
      <p:sp>
        <p:nvSpPr>
          <p:cNvPr id="3" name="Content Placeholder 2"/>
          <p:cNvSpPr>
            <a:spLocks noGrp="1"/>
          </p:cNvSpPr>
          <p:nvPr>
            <p:ph idx="1"/>
          </p:nvPr>
        </p:nvSpPr>
        <p:spPr>
          <a:xfrm>
            <a:off x="457200" y="2514600"/>
            <a:ext cx="8229600" cy="3810000"/>
          </a:xfrm>
        </p:spPr>
        <p:txBody>
          <a:bodyPr/>
          <a:lstStyle/>
          <a:p>
            <a:r>
              <a:rPr lang="en-US" dirty="0" smtClean="0"/>
              <a:t>Clinically significant distress and impairment in work and social functioning</a:t>
            </a:r>
          </a:p>
          <a:p>
            <a:r>
              <a:rPr lang="en-US" dirty="0" smtClean="0"/>
              <a:t>Sleep disturbance</a:t>
            </a:r>
          </a:p>
          <a:p>
            <a:r>
              <a:rPr lang="en-US" dirty="0" smtClean="0"/>
              <a:t>Disruption in daily activities</a:t>
            </a:r>
          </a:p>
          <a:p>
            <a:r>
              <a:rPr lang="en-US" dirty="0" smtClean="0"/>
              <a:t>Suicidal thinking and behavior</a:t>
            </a:r>
          </a:p>
          <a:p>
            <a:r>
              <a:rPr lang="en-US" dirty="0" smtClean="0"/>
              <a:t>Impairment in relationship functioning</a:t>
            </a:r>
          </a:p>
          <a:p>
            <a:r>
              <a:rPr lang="en-US" dirty="0"/>
              <a:t>Increased us of tobacco and alcohol</a:t>
            </a:r>
          </a:p>
          <a:p>
            <a:endParaRPr lang="en-US" dirty="0"/>
          </a:p>
        </p:txBody>
      </p:sp>
    </p:spTree>
    <p:extLst>
      <p:ext uri="{BB962C8B-B14F-4D97-AF65-F5344CB8AC3E}">
        <p14:creationId xmlns:p14="http://schemas.microsoft.com/office/powerpoint/2010/main" val="3859545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t>Risk Factors for Suicide </a:t>
            </a:r>
            <a:r>
              <a:rPr lang="en-US" dirty="0"/>
              <a:t>D</a:t>
            </a:r>
            <a:r>
              <a:rPr lang="en-US" dirty="0" smtClean="0"/>
              <a:t>uring Bereavement</a:t>
            </a:r>
            <a:endParaRPr lang="en-US" dirty="0"/>
          </a:p>
        </p:txBody>
      </p:sp>
      <p:sp>
        <p:nvSpPr>
          <p:cNvPr id="3" name="Content Placeholder 2"/>
          <p:cNvSpPr>
            <a:spLocks noGrp="1"/>
          </p:cNvSpPr>
          <p:nvPr>
            <p:ph idx="1"/>
          </p:nvPr>
        </p:nvSpPr>
        <p:spPr>
          <a:xfrm>
            <a:off x="457200" y="2438400"/>
            <a:ext cx="8229600" cy="3886200"/>
          </a:xfrm>
        </p:spPr>
        <p:txBody>
          <a:bodyPr>
            <a:normAutofit/>
          </a:bodyPr>
          <a:lstStyle/>
          <a:p>
            <a:r>
              <a:rPr lang="en-US" dirty="0" smtClean="0"/>
              <a:t>Major Depression</a:t>
            </a:r>
          </a:p>
          <a:p>
            <a:r>
              <a:rPr lang="en-US" dirty="0" smtClean="0"/>
              <a:t>Past Suicidal Gestures</a:t>
            </a:r>
          </a:p>
          <a:p>
            <a:r>
              <a:rPr lang="en-US" dirty="0" smtClean="0"/>
              <a:t>Absence of Support from Relatives </a:t>
            </a:r>
            <a:r>
              <a:rPr lang="en-US" sz="1600" dirty="0" smtClean="0"/>
              <a:t>(during bereavement)</a:t>
            </a:r>
          </a:p>
          <a:p>
            <a:r>
              <a:rPr lang="en-US" dirty="0" smtClean="0"/>
              <a:t>Living alone after the death</a:t>
            </a:r>
          </a:p>
          <a:p>
            <a:r>
              <a:rPr lang="en-US" dirty="0" smtClean="0"/>
              <a:t>Alcohol abuse</a:t>
            </a:r>
          </a:p>
          <a:p>
            <a:r>
              <a:rPr lang="en-US" dirty="0" smtClean="0"/>
              <a:t>Agitated depressive symptoms</a:t>
            </a:r>
          </a:p>
          <a:p>
            <a:r>
              <a:rPr lang="en-US" dirty="0" smtClean="0"/>
              <a:t>Multiple losses (perhaps)</a:t>
            </a:r>
            <a:endParaRPr lang="en-US" dirty="0"/>
          </a:p>
        </p:txBody>
      </p:sp>
    </p:spTree>
    <p:extLst>
      <p:ext uri="{BB962C8B-B14F-4D97-AF65-F5344CB8AC3E}">
        <p14:creationId xmlns:p14="http://schemas.microsoft.com/office/powerpoint/2010/main" val="31816989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447800"/>
            <a:ext cx="8229600" cy="1143000"/>
          </a:xfrm>
        </p:spPr>
        <p:txBody>
          <a:bodyPr>
            <a:normAutofit fontScale="90000"/>
          </a:bodyPr>
          <a:lstStyle/>
          <a:p>
            <a:r>
              <a:rPr lang="en-US" dirty="0" smtClean="0"/>
              <a:t/>
            </a:r>
            <a:br>
              <a:rPr lang="en-US" dirty="0" smtClean="0"/>
            </a:br>
            <a:r>
              <a:rPr lang="en-US" dirty="0" smtClean="0"/>
              <a:t>Development of Complicated Grief:</a:t>
            </a:r>
            <a:br>
              <a:rPr lang="en-US" dirty="0" smtClean="0"/>
            </a:br>
            <a:r>
              <a:rPr lang="en-US" dirty="0" smtClean="0"/>
              <a:t>Risk </a:t>
            </a:r>
            <a:r>
              <a:rPr lang="en-US" dirty="0"/>
              <a:t>factors </a:t>
            </a:r>
            <a:br>
              <a:rPr lang="en-US" dirty="0"/>
            </a:br>
            <a:endParaRPr lang="en-US" dirty="0"/>
          </a:p>
        </p:txBody>
      </p:sp>
      <p:sp>
        <p:nvSpPr>
          <p:cNvPr id="3" name="Content Placeholder 2"/>
          <p:cNvSpPr>
            <a:spLocks noGrp="1"/>
          </p:cNvSpPr>
          <p:nvPr>
            <p:ph idx="1"/>
          </p:nvPr>
        </p:nvSpPr>
        <p:spPr>
          <a:xfrm>
            <a:off x="457200" y="2362200"/>
            <a:ext cx="8229600" cy="3916363"/>
          </a:xfrm>
        </p:spPr>
        <p:txBody>
          <a:bodyPr>
            <a:normAutofit/>
          </a:bodyPr>
          <a:lstStyle/>
          <a:p>
            <a:r>
              <a:rPr lang="en-US" dirty="0" smtClean="0"/>
              <a:t>Low </a:t>
            </a:r>
            <a:r>
              <a:rPr lang="en-US" dirty="0"/>
              <a:t>perceived social </a:t>
            </a:r>
            <a:r>
              <a:rPr lang="en-US" dirty="0" smtClean="0"/>
              <a:t>support </a:t>
            </a:r>
          </a:p>
          <a:p>
            <a:r>
              <a:rPr lang="en-US" dirty="0" smtClean="0"/>
              <a:t>Insecure </a:t>
            </a:r>
            <a:r>
              <a:rPr lang="en-US" dirty="0"/>
              <a:t>attachment </a:t>
            </a:r>
            <a:r>
              <a:rPr lang="en-US" dirty="0" smtClean="0"/>
              <a:t>style</a:t>
            </a:r>
            <a:endParaRPr lang="en-US" dirty="0"/>
          </a:p>
          <a:p>
            <a:r>
              <a:rPr lang="en-US" dirty="0"/>
              <a:t>I</a:t>
            </a:r>
            <a:r>
              <a:rPr lang="en-US" dirty="0" smtClean="0"/>
              <a:t>ncreased stress</a:t>
            </a:r>
            <a:endParaRPr lang="en-US" dirty="0"/>
          </a:p>
          <a:p>
            <a:r>
              <a:rPr lang="en-US" dirty="0" smtClean="0"/>
              <a:t>Positive </a:t>
            </a:r>
            <a:r>
              <a:rPr lang="en-US" dirty="0"/>
              <a:t>caregiving experience with the </a:t>
            </a:r>
            <a:r>
              <a:rPr lang="en-US" dirty="0" smtClean="0"/>
              <a:t>deceased</a:t>
            </a:r>
            <a:endParaRPr lang="en-US" dirty="0"/>
          </a:p>
          <a:p>
            <a:r>
              <a:rPr lang="en-US" dirty="0"/>
              <a:t>C</a:t>
            </a:r>
            <a:r>
              <a:rPr lang="en-US" dirty="0" smtClean="0"/>
              <a:t>ognitions </a:t>
            </a:r>
            <a:r>
              <a:rPr lang="en-US" dirty="0"/>
              <a:t>during </a:t>
            </a:r>
            <a:r>
              <a:rPr lang="en-US" dirty="0" smtClean="0"/>
              <a:t>bereavement</a:t>
            </a:r>
          </a:p>
          <a:p>
            <a:r>
              <a:rPr lang="en-US" dirty="0" smtClean="0"/>
              <a:t>Personality </a:t>
            </a:r>
            <a:r>
              <a:rPr lang="en-US" dirty="0"/>
              <a:t>correlates </a:t>
            </a:r>
            <a:endParaRPr lang="en-US" dirty="0" smtClean="0"/>
          </a:p>
          <a:p>
            <a:pPr>
              <a:buNone/>
            </a:pPr>
            <a:r>
              <a:rPr lang="en-US" dirty="0" smtClean="0"/>
              <a:t> </a:t>
            </a:r>
            <a:endParaRPr lang="en-US" dirty="0"/>
          </a:p>
        </p:txBody>
      </p:sp>
    </p:spTree>
    <p:extLst>
      <p:ext uri="{BB962C8B-B14F-4D97-AF65-F5344CB8AC3E}">
        <p14:creationId xmlns:p14="http://schemas.microsoft.com/office/powerpoint/2010/main" val="19361413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Development </a:t>
            </a:r>
            <a:r>
              <a:rPr lang="en-US" dirty="0"/>
              <a:t>of Complicated Grief:</a:t>
            </a:r>
            <a:br>
              <a:rPr lang="en-US" dirty="0"/>
            </a:br>
            <a:r>
              <a:rPr lang="en-US" dirty="0"/>
              <a:t>Risk factors </a:t>
            </a:r>
            <a:r>
              <a:rPr lang="en-US" dirty="0" smtClean="0"/>
              <a:t>(cont.)</a:t>
            </a:r>
            <a:r>
              <a:rPr lang="en-US" dirty="0"/>
              <a:t/>
            </a:r>
            <a:br>
              <a:rPr lang="en-US" dirty="0"/>
            </a:br>
            <a:endParaRPr lang="en-US" dirty="0"/>
          </a:p>
        </p:txBody>
      </p:sp>
      <p:sp>
        <p:nvSpPr>
          <p:cNvPr id="3" name="Content Placeholder 2"/>
          <p:cNvSpPr>
            <a:spLocks noGrp="1"/>
          </p:cNvSpPr>
          <p:nvPr>
            <p:ph idx="1"/>
          </p:nvPr>
        </p:nvSpPr>
        <p:spPr>
          <a:xfrm>
            <a:off x="457200" y="2590800"/>
            <a:ext cx="8229600" cy="3687763"/>
          </a:xfrm>
        </p:spPr>
        <p:txBody>
          <a:bodyPr>
            <a:normAutofit/>
          </a:bodyPr>
          <a:lstStyle/>
          <a:p>
            <a:r>
              <a:rPr lang="en-US" dirty="0" smtClean="0"/>
              <a:t>History of childhood separation anxiety</a:t>
            </a:r>
          </a:p>
          <a:p>
            <a:r>
              <a:rPr lang="en-US" dirty="0" smtClean="0"/>
              <a:t>Controlling parents</a:t>
            </a:r>
          </a:p>
          <a:p>
            <a:r>
              <a:rPr lang="en-US" dirty="0" smtClean="0"/>
              <a:t>Childhood abuse </a:t>
            </a:r>
          </a:p>
          <a:p>
            <a:r>
              <a:rPr lang="en-US" dirty="0" smtClean="0"/>
              <a:t>Death of a parent during childhood</a:t>
            </a:r>
          </a:p>
          <a:p>
            <a:r>
              <a:rPr lang="en-US" dirty="0" smtClean="0"/>
              <a:t>Close kinship to the deceased</a:t>
            </a:r>
          </a:p>
          <a:p>
            <a:r>
              <a:rPr lang="en-US" dirty="0" smtClean="0"/>
              <a:t>a history of mood disorder</a:t>
            </a:r>
          </a:p>
          <a:p>
            <a:r>
              <a:rPr lang="en-US" dirty="0" smtClean="0"/>
              <a:t>Marital supportiveness and dependency</a:t>
            </a:r>
          </a:p>
          <a:p>
            <a:endParaRPr lang="en-US" dirty="0"/>
          </a:p>
        </p:txBody>
      </p:sp>
    </p:spTree>
    <p:extLst>
      <p:ext uri="{BB962C8B-B14F-4D97-AF65-F5344CB8AC3E}">
        <p14:creationId xmlns:p14="http://schemas.microsoft.com/office/powerpoint/2010/main" val="97100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Definitions </a:t>
            </a:r>
          </a:p>
          <a:p>
            <a:endParaRPr lang="en-US" sz="900" dirty="0" smtClean="0"/>
          </a:p>
          <a:p>
            <a:r>
              <a:rPr lang="en-US" dirty="0" smtClean="0"/>
              <a:t>Theories of Grief</a:t>
            </a:r>
          </a:p>
          <a:p>
            <a:endParaRPr lang="en-US" sz="900" dirty="0" smtClean="0"/>
          </a:p>
          <a:p>
            <a:r>
              <a:rPr lang="en-US" dirty="0" smtClean="0"/>
              <a:t>Stages of Grief</a:t>
            </a:r>
          </a:p>
          <a:p>
            <a:endParaRPr lang="en-US" sz="900" dirty="0" smtClean="0"/>
          </a:p>
          <a:p>
            <a:r>
              <a:rPr lang="en-US" dirty="0" smtClean="0"/>
              <a:t>Exploring Symptoms, Impact &amp; Risk Factors</a:t>
            </a:r>
          </a:p>
          <a:p>
            <a:endParaRPr lang="en-US" sz="900" dirty="0" smtClean="0"/>
          </a:p>
          <a:p>
            <a:r>
              <a:rPr lang="en-US" dirty="0" smtClean="0"/>
              <a:t>Exploring Studies on Traumatic Grief</a:t>
            </a:r>
          </a:p>
          <a:p>
            <a:endParaRPr lang="en-US" sz="900" dirty="0" smtClean="0"/>
          </a:p>
          <a:p>
            <a:r>
              <a:rPr lang="en-US" dirty="0" smtClean="0"/>
              <a:t>Assessment</a:t>
            </a:r>
          </a:p>
          <a:p>
            <a:endParaRPr lang="en-US" sz="900" dirty="0" smtClean="0"/>
          </a:p>
          <a:p>
            <a:r>
              <a:rPr lang="en-US" dirty="0" smtClean="0"/>
              <a:t>Treatment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Maintenance of Complicated Grief</a:t>
            </a:r>
            <a:endParaRPr lang="en-US" dirty="0"/>
          </a:p>
        </p:txBody>
      </p:sp>
      <p:sp>
        <p:nvSpPr>
          <p:cNvPr id="3" name="Content Placeholder 2"/>
          <p:cNvSpPr>
            <a:spLocks noGrp="1"/>
          </p:cNvSpPr>
          <p:nvPr>
            <p:ph idx="1"/>
          </p:nvPr>
        </p:nvSpPr>
        <p:spPr/>
        <p:txBody>
          <a:bodyPr>
            <a:normAutofit/>
          </a:bodyPr>
          <a:lstStyle/>
          <a:p>
            <a:r>
              <a:rPr lang="en-US" dirty="0" smtClean="0"/>
              <a:t>Lack of integration of the loss with existing knowledge</a:t>
            </a:r>
          </a:p>
          <a:p>
            <a:endParaRPr lang="en-US" dirty="0" smtClean="0"/>
          </a:p>
          <a:p>
            <a:r>
              <a:rPr lang="en-US" dirty="0" smtClean="0"/>
              <a:t>Maladaptive beliefs and Cognitions</a:t>
            </a:r>
          </a:p>
          <a:p>
            <a:endParaRPr lang="en-US" dirty="0" smtClean="0"/>
          </a:p>
          <a:p>
            <a:r>
              <a:rPr lang="en-US" dirty="0" smtClean="0"/>
              <a:t>Avoidant behaviors</a:t>
            </a:r>
          </a:p>
          <a:p>
            <a:endParaRPr lang="en-US" dirty="0" smtClean="0"/>
          </a:p>
        </p:txBody>
      </p:sp>
      <p:sp>
        <p:nvSpPr>
          <p:cNvPr id="4" name="Footer Placeholder 3"/>
          <p:cNvSpPr>
            <a:spLocks noGrp="1"/>
          </p:cNvSpPr>
          <p:nvPr>
            <p:ph type="ftr" sz="quarter" idx="11"/>
          </p:nvPr>
        </p:nvSpPr>
        <p:spPr>
          <a:xfrm>
            <a:off x="2133600" y="6356350"/>
            <a:ext cx="5029200" cy="365125"/>
          </a:xfrm>
        </p:spPr>
        <p:txBody>
          <a:bodyPr/>
          <a:lstStyle/>
          <a:p>
            <a:r>
              <a:rPr lang="nl-NL" sz="2800" dirty="0" smtClean="0"/>
              <a:t>de Goot et al., 2007</a:t>
            </a:r>
            <a:endParaRPr lang="en-US" sz="2800" dirty="0"/>
          </a:p>
        </p:txBody>
      </p:sp>
    </p:spTree>
    <p:extLst>
      <p:ext uri="{BB962C8B-B14F-4D97-AF65-F5344CB8AC3E}">
        <p14:creationId xmlns:p14="http://schemas.microsoft.com/office/powerpoint/2010/main" val="4165294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riminalelement.com/images/stories/0013-06-Jun/Sock-Grief.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36952186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US" dirty="0" smtClean="0"/>
              <a:t>A study of Laughter and </a:t>
            </a:r>
            <a:r>
              <a:rPr lang="en-US" dirty="0" smtClean="0"/>
              <a:t>Dissociation ..</a:t>
            </a:r>
            <a:r>
              <a:rPr lang="en-US" dirty="0" smtClean="0"/>
              <a:t>During Bereavement</a:t>
            </a:r>
            <a:endParaRPr lang="en-US" dirty="0"/>
          </a:p>
        </p:txBody>
      </p:sp>
      <p:sp>
        <p:nvSpPr>
          <p:cNvPr id="3" name="Content Placeholder 2"/>
          <p:cNvSpPr>
            <a:spLocks noGrp="1"/>
          </p:cNvSpPr>
          <p:nvPr>
            <p:ph idx="1"/>
          </p:nvPr>
        </p:nvSpPr>
        <p:spPr>
          <a:xfrm>
            <a:off x="457200" y="2667000"/>
            <a:ext cx="8229600" cy="3657600"/>
          </a:xfrm>
        </p:spPr>
        <p:txBody>
          <a:bodyPr>
            <a:normAutofit/>
          </a:bodyPr>
          <a:lstStyle/>
          <a:p>
            <a:r>
              <a:rPr lang="en-US" dirty="0" err="1"/>
              <a:t>Duchenne</a:t>
            </a:r>
            <a:r>
              <a:rPr lang="en-US" dirty="0"/>
              <a:t> laughter </a:t>
            </a:r>
            <a:r>
              <a:rPr lang="en-US" dirty="0" smtClean="0"/>
              <a:t>(giggling) </a:t>
            </a:r>
            <a:r>
              <a:rPr lang="en-US" dirty="0"/>
              <a:t>involves the contractions of the orbicularis oculi muscle (the muscle that enables the eyelids to close) </a:t>
            </a:r>
          </a:p>
          <a:p>
            <a:endParaRPr lang="en-US" dirty="0" smtClean="0"/>
          </a:p>
          <a:p>
            <a:r>
              <a:rPr lang="en-US" dirty="0" smtClean="0"/>
              <a:t>Non-</a:t>
            </a:r>
            <a:r>
              <a:rPr lang="en-US" dirty="0" err="1" smtClean="0"/>
              <a:t>Duchenne</a:t>
            </a:r>
            <a:r>
              <a:rPr lang="en-US" dirty="0" smtClean="0"/>
              <a:t> </a:t>
            </a:r>
            <a:r>
              <a:rPr lang="en-US" dirty="0"/>
              <a:t>laughter, which is emotionless and context-driven and does not involve any muscle activity. </a:t>
            </a:r>
          </a:p>
        </p:txBody>
      </p:sp>
      <p:sp>
        <p:nvSpPr>
          <p:cNvPr id="4" name="Footer Placeholder 3"/>
          <p:cNvSpPr>
            <a:spLocks noGrp="1"/>
          </p:cNvSpPr>
          <p:nvPr>
            <p:ph type="ftr" sz="quarter" idx="11"/>
          </p:nvPr>
        </p:nvSpPr>
        <p:spPr/>
        <p:txBody>
          <a:bodyPr/>
          <a:lstStyle/>
          <a:p>
            <a:r>
              <a:rPr lang="en-US" sz="2800" dirty="0" err="1" smtClean="0"/>
              <a:t>Bonanno</a:t>
            </a:r>
            <a:r>
              <a:rPr lang="en-US" sz="2800" dirty="0" smtClean="0"/>
              <a:t>, 1997</a:t>
            </a:r>
            <a:endParaRPr lang="en-US" sz="2800" dirty="0"/>
          </a:p>
        </p:txBody>
      </p:sp>
    </p:spTree>
    <p:extLst>
      <p:ext uri="{BB962C8B-B14F-4D97-AF65-F5344CB8AC3E}">
        <p14:creationId xmlns:p14="http://schemas.microsoft.com/office/powerpoint/2010/main" val="11546533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normAutofit fontScale="90000"/>
          </a:bodyPr>
          <a:lstStyle/>
          <a:p>
            <a:r>
              <a:rPr lang="en-US" dirty="0"/>
              <a:t>A study of Laughter and </a:t>
            </a:r>
            <a:r>
              <a:rPr lang="en-US" dirty="0" err="1" smtClean="0"/>
              <a:t>Dissociation..</a:t>
            </a:r>
            <a:r>
              <a:rPr lang="en-US" dirty="0" err="1"/>
              <a:t>During</a:t>
            </a:r>
            <a:r>
              <a:rPr lang="en-US" dirty="0"/>
              <a:t> Bereavement</a:t>
            </a:r>
          </a:p>
        </p:txBody>
      </p:sp>
      <p:sp>
        <p:nvSpPr>
          <p:cNvPr id="3" name="Content Placeholder 2"/>
          <p:cNvSpPr>
            <a:spLocks noGrp="1"/>
          </p:cNvSpPr>
          <p:nvPr>
            <p:ph idx="1"/>
          </p:nvPr>
        </p:nvSpPr>
        <p:spPr>
          <a:xfrm>
            <a:off x="457200" y="2438400"/>
            <a:ext cx="8229600" cy="3886200"/>
          </a:xfrm>
        </p:spPr>
        <p:txBody>
          <a:bodyPr>
            <a:normAutofit fontScale="85000" lnSpcReduction="20000"/>
          </a:bodyPr>
          <a:lstStyle/>
          <a:p>
            <a:r>
              <a:rPr lang="en-US" dirty="0" smtClean="0"/>
              <a:t>Found that:</a:t>
            </a:r>
          </a:p>
          <a:p>
            <a:r>
              <a:rPr lang="en-US" dirty="0" smtClean="0"/>
              <a:t>That </a:t>
            </a:r>
            <a:r>
              <a:rPr lang="en-US" dirty="0" err="1"/>
              <a:t>Duchenne</a:t>
            </a:r>
            <a:r>
              <a:rPr lang="en-US" dirty="0"/>
              <a:t> laughter observed during a stressful interview about </a:t>
            </a:r>
            <a:r>
              <a:rPr lang="en-US" dirty="0" smtClean="0"/>
              <a:t>the death </a:t>
            </a:r>
            <a:r>
              <a:rPr lang="en-US" dirty="0"/>
              <a:t>of a spouse was related to </a:t>
            </a:r>
            <a:endParaRPr lang="en-US" dirty="0" smtClean="0"/>
          </a:p>
          <a:p>
            <a:r>
              <a:rPr lang="en-US" dirty="0" smtClean="0"/>
              <a:t>(</a:t>
            </a:r>
            <a:r>
              <a:rPr lang="en-US" dirty="0"/>
              <a:t>a) the reduced </a:t>
            </a:r>
            <a:r>
              <a:rPr lang="en-US" dirty="0" smtClean="0"/>
              <a:t>experience of </a:t>
            </a:r>
            <a:r>
              <a:rPr lang="en-US" dirty="0"/>
              <a:t>negative emotion, and in particular anger, </a:t>
            </a:r>
            <a:endParaRPr lang="en-US" dirty="0" smtClean="0"/>
          </a:p>
          <a:p>
            <a:r>
              <a:rPr lang="en-US" dirty="0" smtClean="0"/>
              <a:t>(</a:t>
            </a:r>
            <a:r>
              <a:rPr lang="en-US" dirty="0"/>
              <a:t>b) the </a:t>
            </a:r>
            <a:r>
              <a:rPr lang="en-US" dirty="0" smtClean="0"/>
              <a:t>increased experience </a:t>
            </a:r>
            <a:r>
              <a:rPr lang="en-US" dirty="0"/>
              <a:t>of positive emotion, and </a:t>
            </a:r>
            <a:endParaRPr lang="en-US" dirty="0" smtClean="0"/>
          </a:p>
          <a:p>
            <a:r>
              <a:rPr lang="en-US" dirty="0" smtClean="0"/>
              <a:t>(</a:t>
            </a:r>
            <a:r>
              <a:rPr lang="en-US" dirty="0"/>
              <a:t>c) higher scores on a validated behavioral measure of the dissociation of awareness </a:t>
            </a:r>
            <a:r>
              <a:rPr lang="en-US" dirty="0" smtClean="0"/>
              <a:t>of distress </a:t>
            </a:r>
          </a:p>
          <a:p>
            <a:endParaRPr lang="en-US" dirty="0" smtClean="0"/>
          </a:p>
          <a:p>
            <a:r>
              <a:rPr lang="en-US" dirty="0" smtClean="0"/>
              <a:t>Non-</a:t>
            </a:r>
            <a:r>
              <a:rPr lang="en-US" dirty="0" err="1" smtClean="0"/>
              <a:t>Duchenne</a:t>
            </a:r>
            <a:r>
              <a:rPr lang="en-US" dirty="0" smtClean="0"/>
              <a:t> </a:t>
            </a:r>
            <a:r>
              <a:rPr lang="en-US" dirty="0"/>
              <a:t>laughter, </a:t>
            </a:r>
            <a:r>
              <a:rPr lang="en-US" dirty="0" smtClean="0"/>
              <a:t>in contrast</a:t>
            </a:r>
            <a:r>
              <a:rPr lang="en-US" dirty="0"/>
              <a:t>, related to a sensitized awareness of distress, </a:t>
            </a:r>
            <a:r>
              <a:rPr lang="en-US" dirty="0" smtClean="0"/>
              <a:t>suggesting that </a:t>
            </a:r>
            <a:r>
              <a:rPr lang="en-US" dirty="0"/>
              <a:t>it may have been a laugh acknowledging the feelings </a:t>
            </a:r>
            <a:r>
              <a:rPr lang="en-US" dirty="0" smtClean="0"/>
              <a:t>of distress </a:t>
            </a:r>
            <a:endParaRPr lang="en-US" dirty="0"/>
          </a:p>
        </p:txBody>
      </p:sp>
      <p:sp>
        <p:nvSpPr>
          <p:cNvPr id="4" name="Footer Placeholder 3"/>
          <p:cNvSpPr>
            <a:spLocks noGrp="1"/>
          </p:cNvSpPr>
          <p:nvPr>
            <p:ph type="ftr" sz="quarter" idx="11"/>
          </p:nvPr>
        </p:nvSpPr>
        <p:spPr/>
        <p:txBody>
          <a:bodyPr/>
          <a:lstStyle/>
          <a:p>
            <a:r>
              <a:rPr lang="en-US" sz="2800" dirty="0" err="1" smtClean="0"/>
              <a:t>Bonanno</a:t>
            </a:r>
            <a:r>
              <a:rPr lang="en-US" sz="2800" dirty="0" smtClean="0"/>
              <a:t>, 1997</a:t>
            </a:r>
            <a:endParaRPr lang="en-US" sz="2800" dirty="0"/>
          </a:p>
        </p:txBody>
      </p:sp>
    </p:spTree>
    <p:extLst>
      <p:ext uri="{BB962C8B-B14F-4D97-AF65-F5344CB8AC3E}">
        <p14:creationId xmlns:p14="http://schemas.microsoft.com/office/powerpoint/2010/main" val="3190273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fontScale="90000"/>
          </a:bodyPr>
          <a:lstStyle/>
          <a:p>
            <a:r>
              <a:rPr lang="en-US" dirty="0"/>
              <a:t>A study of Laughter and </a:t>
            </a:r>
            <a:r>
              <a:rPr lang="en-US" dirty="0" err="1" smtClean="0"/>
              <a:t>Dissociation..</a:t>
            </a:r>
            <a:r>
              <a:rPr lang="en-US" dirty="0" err="1"/>
              <a:t>During</a:t>
            </a:r>
            <a:r>
              <a:rPr lang="en-US" dirty="0"/>
              <a:t> Bereavement</a:t>
            </a:r>
          </a:p>
        </p:txBody>
      </p:sp>
      <p:sp>
        <p:nvSpPr>
          <p:cNvPr id="3" name="Content Placeholder 2"/>
          <p:cNvSpPr>
            <a:spLocks noGrp="1"/>
          </p:cNvSpPr>
          <p:nvPr>
            <p:ph idx="1"/>
          </p:nvPr>
        </p:nvSpPr>
        <p:spPr>
          <a:xfrm>
            <a:off x="457200" y="2362200"/>
            <a:ext cx="8229600" cy="3962400"/>
          </a:xfrm>
        </p:spPr>
        <p:txBody>
          <a:bodyPr>
            <a:normAutofit fontScale="92500" lnSpcReduction="10000"/>
          </a:bodyPr>
          <a:lstStyle/>
          <a:p>
            <a:r>
              <a:rPr lang="en-US" dirty="0" err="1"/>
              <a:t>Duchenne</a:t>
            </a:r>
            <a:r>
              <a:rPr lang="en-US" dirty="0"/>
              <a:t> laughter was associated with recollections of increased relationship adjustment with the deceased spouse and with reduced ambivalence toward a current important other </a:t>
            </a:r>
            <a:endParaRPr lang="en-US" dirty="0" smtClean="0"/>
          </a:p>
          <a:p>
            <a:endParaRPr lang="en-US" dirty="0"/>
          </a:p>
          <a:p>
            <a:r>
              <a:rPr lang="en-US" dirty="0" err="1" smtClean="0"/>
              <a:t>Duchenne</a:t>
            </a:r>
            <a:r>
              <a:rPr lang="en-US" dirty="0" smtClean="0"/>
              <a:t> </a:t>
            </a:r>
            <a:r>
              <a:rPr lang="en-US" dirty="0"/>
              <a:t>laughter was associated with more positive </a:t>
            </a:r>
            <a:r>
              <a:rPr lang="en-US" dirty="0" smtClean="0"/>
              <a:t>emotion in </a:t>
            </a:r>
            <a:r>
              <a:rPr lang="en-US" dirty="0"/>
              <a:t>observers and with observers' judgments that the </a:t>
            </a:r>
            <a:r>
              <a:rPr lang="en-US" dirty="0" smtClean="0"/>
              <a:t>participant was </a:t>
            </a:r>
            <a:r>
              <a:rPr lang="en-US" dirty="0"/>
              <a:t>healthier, better adjusted, less frustrating, and more amusing, pointing to specific processes that account for why </a:t>
            </a:r>
            <a:r>
              <a:rPr lang="en-US" dirty="0" smtClean="0"/>
              <a:t>laughter enhances </a:t>
            </a:r>
            <a:r>
              <a:rPr lang="en-US" dirty="0"/>
              <a:t>social bonds</a:t>
            </a:r>
          </a:p>
        </p:txBody>
      </p:sp>
      <p:sp>
        <p:nvSpPr>
          <p:cNvPr id="4" name="Footer Placeholder 3"/>
          <p:cNvSpPr>
            <a:spLocks noGrp="1"/>
          </p:cNvSpPr>
          <p:nvPr>
            <p:ph type="ftr" sz="quarter" idx="11"/>
          </p:nvPr>
        </p:nvSpPr>
        <p:spPr/>
        <p:txBody>
          <a:bodyPr/>
          <a:lstStyle/>
          <a:p>
            <a:r>
              <a:rPr lang="en-US" sz="2800" dirty="0" err="1" smtClean="0"/>
              <a:t>Bonanno</a:t>
            </a:r>
            <a:r>
              <a:rPr lang="en-US" sz="2800" dirty="0" smtClean="0"/>
              <a:t>, 1997</a:t>
            </a:r>
            <a:endParaRPr lang="en-US" sz="2800" dirty="0"/>
          </a:p>
        </p:txBody>
      </p:sp>
    </p:spTree>
    <p:extLst>
      <p:ext uri="{BB962C8B-B14F-4D97-AF65-F5344CB8AC3E}">
        <p14:creationId xmlns:p14="http://schemas.microsoft.com/office/powerpoint/2010/main" val="7405994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fontScale="90000"/>
          </a:bodyPr>
          <a:lstStyle/>
          <a:p>
            <a:r>
              <a:rPr lang="en-US" sz="4900" dirty="0" smtClean="0"/>
              <a:t>Prolonged Grief Disorder</a:t>
            </a:r>
            <a:br>
              <a:rPr lang="en-US" sz="4900" dirty="0" smtClean="0"/>
            </a:br>
            <a:r>
              <a:rPr lang="en-US" sz="4000" dirty="0" smtClean="0"/>
              <a:t>Two Categories</a:t>
            </a:r>
            <a:endParaRPr lang="en-US" sz="4000" dirty="0"/>
          </a:p>
        </p:txBody>
      </p:sp>
      <p:sp>
        <p:nvSpPr>
          <p:cNvPr id="3" name="Content Placeholder 2"/>
          <p:cNvSpPr>
            <a:spLocks noGrp="1"/>
          </p:cNvSpPr>
          <p:nvPr>
            <p:ph idx="1"/>
          </p:nvPr>
        </p:nvSpPr>
        <p:spPr>
          <a:xfrm>
            <a:off x="457200" y="2286000"/>
            <a:ext cx="8229600" cy="3505200"/>
          </a:xfrm>
        </p:spPr>
        <p:txBody>
          <a:bodyPr>
            <a:normAutofit fontScale="92500" lnSpcReduction="10000"/>
          </a:bodyPr>
          <a:lstStyle/>
          <a:p>
            <a:r>
              <a:rPr lang="en-US" dirty="0"/>
              <a:t>S</a:t>
            </a:r>
            <a:r>
              <a:rPr lang="en-US" dirty="0" smtClean="0"/>
              <a:t>ymptoms </a:t>
            </a:r>
            <a:r>
              <a:rPr lang="en-US" dirty="0"/>
              <a:t>of separation </a:t>
            </a:r>
            <a:r>
              <a:rPr lang="en-US" dirty="0" smtClean="0"/>
              <a:t>distress: </a:t>
            </a:r>
          </a:p>
          <a:p>
            <a:pPr lvl="1"/>
            <a:r>
              <a:rPr lang="en-US" dirty="0"/>
              <a:t>Longing and searching for the deceased</a:t>
            </a:r>
          </a:p>
          <a:p>
            <a:pPr lvl="1"/>
            <a:r>
              <a:rPr lang="en-US" dirty="0"/>
              <a:t>Loneliness, </a:t>
            </a:r>
          </a:p>
          <a:p>
            <a:pPr lvl="1"/>
            <a:r>
              <a:rPr lang="en-US" dirty="0"/>
              <a:t>Preoccupation with thoughts of the deceased</a:t>
            </a:r>
          </a:p>
          <a:p>
            <a:endParaRPr lang="en-US" dirty="0" smtClean="0"/>
          </a:p>
          <a:p>
            <a:r>
              <a:rPr lang="en-US" dirty="0" smtClean="0"/>
              <a:t>Symptoms </a:t>
            </a:r>
            <a:r>
              <a:rPr lang="en-US" dirty="0"/>
              <a:t>of traumatic </a:t>
            </a:r>
            <a:r>
              <a:rPr lang="en-US" dirty="0" smtClean="0"/>
              <a:t>distress </a:t>
            </a:r>
          </a:p>
          <a:p>
            <a:pPr lvl="1"/>
            <a:r>
              <a:rPr lang="en-US" dirty="0" smtClean="0"/>
              <a:t>Feelings </a:t>
            </a:r>
            <a:r>
              <a:rPr lang="en-US" dirty="0"/>
              <a:t>of </a:t>
            </a:r>
            <a:r>
              <a:rPr lang="en-US" dirty="0" smtClean="0"/>
              <a:t>disbelief, mistrust</a:t>
            </a:r>
            <a:r>
              <a:rPr lang="en-US" dirty="0"/>
              <a:t>, </a:t>
            </a:r>
            <a:r>
              <a:rPr lang="en-US" dirty="0" smtClean="0"/>
              <a:t>anger and shock </a:t>
            </a:r>
          </a:p>
          <a:p>
            <a:pPr lvl="1"/>
            <a:r>
              <a:rPr lang="en-US" dirty="0" smtClean="0"/>
              <a:t>Detachment </a:t>
            </a:r>
            <a:r>
              <a:rPr lang="en-US" dirty="0"/>
              <a:t>from </a:t>
            </a:r>
            <a:r>
              <a:rPr lang="en-US" dirty="0" smtClean="0"/>
              <a:t>others </a:t>
            </a:r>
          </a:p>
          <a:p>
            <a:pPr lvl="1"/>
            <a:r>
              <a:rPr lang="en-US" dirty="0" smtClean="0"/>
              <a:t>Experiencing </a:t>
            </a:r>
            <a:r>
              <a:rPr lang="en-US" dirty="0"/>
              <a:t>somatic symptoms of the deceased</a:t>
            </a:r>
            <a:r>
              <a:rPr lang="en-US" dirty="0" smtClean="0"/>
              <a:t>.</a:t>
            </a:r>
          </a:p>
        </p:txBody>
      </p:sp>
      <p:sp>
        <p:nvSpPr>
          <p:cNvPr id="4" name="Footer Placeholder 3"/>
          <p:cNvSpPr>
            <a:spLocks noGrp="1"/>
          </p:cNvSpPr>
          <p:nvPr>
            <p:ph type="ftr" sz="quarter" idx="11"/>
          </p:nvPr>
        </p:nvSpPr>
        <p:spPr>
          <a:xfrm>
            <a:off x="1752600" y="6356350"/>
            <a:ext cx="5334000" cy="365125"/>
          </a:xfrm>
        </p:spPr>
        <p:txBody>
          <a:bodyPr/>
          <a:lstStyle/>
          <a:p>
            <a:r>
              <a:rPr lang="en-US" sz="2800" smtClean="0"/>
              <a:t>Prigerson &amp; Jacobs, 2001</a:t>
            </a:r>
            <a:endParaRPr lang="en-US" sz="2800" dirty="0"/>
          </a:p>
        </p:txBody>
      </p:sp>
    </p:spTree>
    <p:extLst>
      <p:ext uri="{BB962C8B-B14F-4D97-AF65-F5344CB8AC3E}">
        <p14:creationId xmlns:p14="http://schemas.microsoft.com/office/powerpoint/2010/main" val="2033769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a:t>T</a:t>
            </a:r>
            <a:r>
              <a:rPr lang="en-US" dirty="0" smtClean="0"/>
              <a:t>wo </a:t>
            </a:r>
            <a:r>
              <a:rPr lang="en-US" dirty="0"/>
              <a:t>P</a:t>
            </a:r>
            <a:r>
              <a:rPr lang="en-US" dirty="0" smtClean="0"/>
              <a:t>otential </a:t>
            </a:r>
            <a:r>
              <a:rPr lang="en-US" dirty="0"/>
              <a:t>P</a:t>
            </a:r>
            <a:r>
              <a:rPr lang="en-US" dirty="0" smtClean="0"/>
              <a:t>athways </a:t>
            </a:r>
            <a:r>
              <a:rPr lang="en-US" dirty="0"/>
              <a:t>to the </a:t>
            </a:r>
            <a:r>
              <a:rPr lang="en-US" dirty="0" smtClean="0"/>
              <a:t>Occurrence </a:t>
            </a:r>
            <a:r>
              <a:rPr lang="en-US" dirty="0"/>
              <a:t>of the </a:t>
            </a:r>
            <a:r>
              <a:rPr lang="en-US" dirty="0" smtClean="0"/>
              <a:t>Disorder </a:t>
            </a:r>
            <a:endParaRPr lang="en-US" dirty="0"/>
          </a:p>
        </p:txBody>
      </p:sp>
      <p:sp>
        <p:nvSpPr>
          <p:cNvPr id="3" name="Content Placeholder 2"/>
          <p:cNvSpPr>
            <a:spLocks noGrp="1"/>
          </p:cNvSpPr>
          <p:nvPr>
            <p:ph idx="1"/>
          </p:nvPr>
        </p:nvSpPr>
        <p:spPr>
          <a:xfrm>
            <a:off x="457200" y="2362200"/>
            <a:ext cx="8229600" cy="3962400"/>
          </a:xfrm>
        </p:spPr>
        <p:txBody>
          <a:bodyPr>
            <a:normAutofit/>
          </a:bodyPr>
          <a:lstStyle/>
          <a:p>
            <a:r>
              <a:rPr lang="en-US" dirty="0"/>
              <a:t>These attachment behaviors can persist into adulthood and predispose to a disorder in the </a:t>
            </a:r>
            <a:r>
              <a:rPr lang="en-US" dirty="0" smtClean="0"/>
              <a:t>circumstances </a:t>
            </a:r>
            <a:r>
              <a:rPr lang="en-US" dirty="0"/>
              <a:t>of a </a:t>
            </a:r>
            <a:r>
              <a:rPr lang="en-US" dirty="0" smtClean="0"/>
              <a:t>death</a:t>
            </a:r>
          </a:p>
          <a:p>
            <a:endParaRPr lang="en-US" dirty="0"/>
          </a:p>
          <a:p>
            <a:r>
              <a:rPr lang="en-US" dirty="0" smtClean="0"/>
              <a:t>A </a:t>
            </a:r>
            <a:r>
              <a:rPr lang="en-US" dirty="0"/>
              <a:t>death can be inherently traumatic (violent, horrible, sudden, and unexpected) and fundamentally shake the assumptions about a secure life and future attachments of the bereaved survivor</a:t>
            </a:r>
            <a:r>
              <a:rPr lang="en-US" dirty="0" smtClean="0"/>
              <a:t>,</a:t>
            </a:r>
            <a:endParaRPr lang="en-US" dirty="0"/>
          </a:p>
        </p:txBody>
      </p:sp>
      <p:sp>
        <p:nvSpPr>
          <p:cNvPr id="4" name="Footer Placeholder 3"/>
          <p:cNvSpPr>
            <a:spLocks noGrp="1"/>
          </p:cNvSpPr>
          <p:nvPr>
            <p:ph type="ftr" sz="quarter" idx="11"/>
          </p:nvPr>
        </p:nvSpPr>
        <p:spPr/>
        <p:txBody>
          <a:bodyPr/>
          <a:lstStyle/>
          <a:p>
            <a:r>
              <a:rPr lang="en-US" sz="2800" smtClean="0"/>
              <a:t>Jacobs, 1999</a:t>
            </a:r>
            <a:endParaRPr lang="en-US" sz="2800" dirty="0"/>
          </a:p>
        </p:txBody>
      </p:sp>
    </p:spTree>
    <p:extLst>
      <p:ext uri="{BB962C8B-B14F-4D97-AF65-F5344CB8AC3E}">
        <p14:creationId xmlns:p14="http://schemas.microsoft.com/office/powerpoint/2010/main" val="6682078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US" dirty="0" smtClean="0"/>
              <a:t>The </a:t>
            </a:r>
            <a:r>
              <a:rPr lang="en-US" dirty="0"/>
              <a:t>bereaved person with separation distress is</a:t>
            </a:r>
          </a:p>
        </p:txBody>
      </p:sp>
      <p:sp>
        <p:nvSpPr>
          <p:cNvPr id="3" name="Content Placeholder 2"/>
          <p:cNvSpPr>
            <a:spLocks noGrp="1"/>
          </p:cNvSpPr>
          <p:nvPr>
            <p:ph idx="1"/>
          </p:nvPr>
        </p:nvSpPr>
        <p:spPr>
          <a:xfrm>
            <a:off x="457200" y="2743200"/>
            <a:ext cx="8229600" cy="3581400"/>
          </a:xfrm>
        </p:spPr>
        <p:txBody>
          <a:bodyPr/>
          <a:lstStyle/>
          <a:p>
            <a:r>
              <a:rPr lang="en-US" dirty="0" smtClean="0"/>
              <a:t>Preoccupied </a:t>
            </a:r>
            <a:r>
              <a:rPr lang="en-US" dirty="0"/>
              <a:t>with </a:t>
            </a:r>
            <a:r>
              <a:rPr lang="en-US" dirty="0" smtClean="0"/>
              <a:t>the </a:t>
            </a:r>
            <a:r>
              <a:rPr lang="en-US" dirty="0"/>
              <a:t>deceased person, </a:t>
            </a:r>
            <a:endParaRPr lang="en-US" dirty="0" smtClean="0"/>
          </a:p>
          <a:p>
            <a:endParaRPr lang="en-US" dirty="0" smtClean="0"/>
          </a:p>
          <a:p>
            <a:r>
              <a:rPr lang="en-US" dirty="0" smtClean="0"/>
              <a:t>Seeks </a:t>
            </a:r>
            <a:r>
              <a:rPr lang="en-US" dirty="0"/>
              <a:t>for remainders of the dead person and </a:t>
            </a:r>
            <a:endParaRPr lang="en-US" dirty="0" smtClean="0"/>
          </a:p>
          <a:p>
            <a:endParaRPr lang="en-US" dirty="0"/>
          </a:p>
          <a:p>
            <a:r>
              <a:rPr lang="en-US" dirty="0" smtClean="0"/>
              <a:t>Is </a:t>
            </a:r>
            <a:r>
              <a:rPr lang="en-US" dirty="0"/>
              <a:t>aroused and focused on the lost person</a:t>
            </a:r>
          </a:p>
        </p:txBody>
      </p:sp>
      <p:sp>
        <p:nvSpPr>
          <p:cNvPr id="4" name="Footer Placeholder 3"/>
          <p:cNvSpPr>
            <a:spLocks noGrp="1"/>
          </p:cNvSpPr>
          <p:nvPr>
            <p:ph type="ftr" sz="quarter" idx="11"/>
          </p:nvPr>
        </p:nvSpPr>
        <p:spPr>
          <a:xfrm>
            <a:off x="1676400" y="6356350"/>
            <a:ext cx="5105400" cy="365125"/>
          </a:xfrm>
        </p:spPr>
        <p:txBody>
          <a:bodyPr/>
          <a:lstStyle/>
          <a:p>
            <a:r>
              <a:rPr lang="en-US" sz="2800" dirty="0" smtClean="0"/>
              <a:t>Raphael,1997 </a:t>
            </a:r>
            <a:endParaRPr lang="en-US" sz="2800" dirty="0"/>
          </a:p>
        </p:txBody>
      </p:sp>
    </p:spTree>
    <p:extLst>
      <p:ext uri="{BB962C8B-B14F-4D97-AF65-F5344CB8AC3E}">
        <p14:creationId xmlns:p14="http://schemas.microsoft.com/office/powerpoint/2010/main" val="6971597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traumatized person is </a:t>
            </a:r>
          </a:p>
        </p:txBody>
      </p:sp>
      <p:sp>
        <p:nvSpPr>
          <p:cNvPr id="3" name="Content Placeholder 2"/>
          <p:cNvSpPr>
            <a:spLocks noGrp="1"/>
          </p:cNvSpPr>
          <p:nvPr>
            <p:ph idx="1"/>
          </p:nvPr>
        </p:nvSpPr>
        <p:spPr/>
        <p:txBody>
          <a:bodyPr/>
          <a:lstStyle/>
          <a:p>
            <a:r>
              <a:rPr lang="en-US" dirty="0" smtClean="0"/>
              <a:t>Preoccupied </a:t>
            </a:r>
            <a:r>
              <a:rPr lang="en-US" dirty="0"/>
              <a:t>with the scene of the trauma and the violent encounter with death, </a:t>
            </a:r>
            <a:endParaRPr lang="en-US" dirty="0" smtClean="0"/>
          </a:p>
          <a:p>
            <a:endParaRPr lang="en-US" dirty="0" smtClean="0"/>
          </a:p>
          <a:p>
            <a:r>
              <a:rPr lang="en-US" dirty="0" smtClean="0"/>
              <a:t>Wishes </a:t>
            </a:r>
            <a:r>
              <a:rPr lang="en-US" dirty="0"/>
              <a:t>to avoid reminders of the </a:t>
            </a:r>
            <a:r>
              <a:rPr lang="en-US" dirty="0" smtClean="0"/>
              <a:t>event   </a:t>
            </a:r>
          </a:p>
          <a:p>
            <a:endParaRPr lang="en-US" dirty="0" smtClean="0"/>
          </a:p>
          <a:p>
            <a:r>
              <a:rPr lang="en-US" dirty="0" smtClean="0"/>
              <a:t>Hyper </a:t>
            </a:r>
            <a:r>
              <a:rPr lang="en-US" dirty="0"/>
              <a:t>vigilantly aroused and oriented to threat, danger, or the return of a similar threat.</a:t>
            </a:r>
          </a:p>
        </p:txBody>
      </p:sp>
      <p:sp>
        <p:nvSpPr>
          <p:cNvPr id="4" name="Footer Placeholder 3"/>
          <p:cNvSpPr>
            <a:spLocks noGrp="1"/>
          </p:cNvSpPr>
          <p:nvPr>
            <p:ph type="ftr" sz="quarter" idx="11"/>
          </p:nvPr>
        </p:nvSpPr>
        <p:spPr/>
        <p:txBody>
          <a:bodyPr/>
          <a:lstStyle/>
          <a:p>
            <a:r>
              <a:rPr lang="en-US" sz="2800" dirty="0" smtClean="0"/>
              <a:t>Raphael,1997 </a:t>
            </a:r>
            <a:endParaRPr lang="en-US" sz="2800" dirty="0"/>
          </a:p>
        </p:txBody>
      </p:sp>
    </p:spTree>
    <p:extLst>
      <p:ext uri="{BB962C8B-B14F-4D97-AF65-F5344CB8AC3E}">
        <p14:creationId xmlns:p14="http://schemas.microsoft.com/office/powerpoint/2010/main" val="4415401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algn="ctr"/>
            <a:r>
              <a:rPr lang="en-US" dirty="0"/>
              <a:t>Traumatic Grief and PTSD:  </a:t>
            </a:r>
            <a:r>
              <a:rPr lang="en-US" dirty="0" smtClean="0"/>
              <a:t>Similarities</a:t>
            </a:r>
            <a:endParaRPr lang="en-US" sz="3600" dirty="0"/>
          </a:p>
        </p:txBody>
      </p:sp>
      <p:sp>
        <p:nvSpPr>
          <p:cNvPr id="3" name="Content Placeholder 2"/>
          <p:cNvSpPr>
            <a:spLocks noGrp="1"/>
          </p:cNvSpPr>
          <p:nvPr>
            <p:ph idx="1"/>
          </p:nvPr>
        </p:nvSpPr>
        <p:spPr>
          <a:xfrm>
            <a:off x="457200" y="2514600"/>
            <a:ext cx="8229600" cy="3810000"/>
          </a:xfrm>
        </p:spPr>
        <p:txBody>
          <a:bodyPr/>
          <a:lstStyle/>
          <a:p>
            <a:r>
              <a:rPr lang="en-US" dirty="0" smtClean="0"/>
              <a:t>Stress response syndromes</a:t>
            </a:r>
          </a:p>
          <a:p>
            <a:endParaRPr lang="en-US" dirty="0" smtClean="0"/>
          </a:p>
          <a:p>
            <a:r>
              <a:rPr lang="en-US" dirty="0" smtClean="0"/>
              <a:t>Symptoms Include: </a:t>
            </a:r>
          </a:p>
          <a:p>
            <a:pPr lvl="1"/>
            <a:r>
              <a:rPr lang="en-US" dirty="0" smtClean="0"/>
              <a:t>intrusive thoughts, </a:t>
            </a:r>
          </a:p>
          <a:p>
            <a:pPr lvl="1"/>
            <a:r>
              <a:rPr lang="en-US" dirty="0" smtClean="0"/>
              <a:t>emotional numbness, </a:t>
            </a:r>
          </a:p>
          <a:p>
            <a:pPr lvl="1"/>
            <a:r>
              <a:rPr lang="en-US" dirty="0" smtClean="0"/>
              <a:t>detachment form others, </a:t>
            </a:r>
          </a:p>
          <a:p>
            <a:pPr lvl="1"/>
            <a:r>
              <a:rPr lang="en-US" dirty="0" err="1" smtClean="0"/>
              <a:t>Irritabliity</a:t>
            </a:r>
            <a:r>
              <a:rPr lang="en-US" dirty="0" smtClean="0"/>
              <a:t> and anger</a:t>
            </a:r>
            <a:endParaRPr lang="en-US" dirty="0"/>
          </a:p>
        </p:txBody>
      </p:sp>
      <p:sp>
        <p:nvSpPr>
          <p:cNvPr id="4" name="Footer Placeholder 3"/>
          <p:cNvSpPr>
            <a:spLocks noGrp="1"/>
          </p:cNvSpPr>
          <p:nvPr>
            <p:ph type="ftr" sz="quarter" idx="11"/>
          </p:nvPr>
        </p:nvSpPr>
        <p:spPr/>
        <p:txBody>
          <a:bodyPr/>
          <a:lstStyle/>
          <a:p>
            <a:r>
              <a:rPr lang="en-US" sz="2800" dirty="0" err="1" smtClean="0"/>
              <a:t>Melhan</a:t>
            </a:r>
            <a:r>
              <a:rPr lang="en-US" sz="2800" dirty="0" smtClean="0"/>
              <a:t> et al., 2004</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Bereavement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Refers to the death of a loved one and in its broadest terms </a:t>
            </a:r>
          </a:p>
          <a:p>
            <a:endParaRPr lang="en-US" dirty="0" smtClean="0"/>
          </a:p>
          <a:p>
            <a:r>
              <a:rPr lang="en-US" dirty="0" smtClean="0"/>
              <a:t>Encompasses the entire experience of family members and friends (anticipation, death, and subsequent adjustment to living following the death of a loved one) </a:t>
            </a:r>
          </a:p>
          <a:p>
            <a:endParaRPr lang="en-US" dirty="0" smtClean="0"/>
          </a:p>
          <a:p>
            <a:r>
              <a:rPr lang="en-US" dirty="0" smtClean="0"/>
              <a:t>Bereavement includes the: </a:t>
            </a:r>
          </a:p>
          <a:p>
            <a:pPr lvl="1"/>
            <a:r>
              <a:rPr lang="en-US" dirty="0" smtClean="0"/>
              <a:t>Internal psychological processes and adaptation of family members, and expressions and experiences of grief. </a:t>
            </a:r>
          </a:p>
          <a:p>
            <a:endParaRPr lang="en-US" sz="1300" dirty="0" smtClean="0"/>
          </a:p>
          <a:p>
            <a:pPr lvl="1"/>
            <a:r>
              <a:rPr lang="en-US" dirty="0" smtClean="0"/>
              <a:t>It also encompasses changes in external circumstances such as alterations in relationships and living arrangements.</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43000"/>
            <a:ext cx="7239000" cy="4247317"/>
          </a:xfrm>
          <a:prstGeom prst="rect">
            <a:avLst/>
          </a:prstGeom>
        </p:spPr>
        <p:txBody>
          <a:bodyPr wrap="square">
            <a:spAutoFit/>
          </a:bodyPr>
          <a:lstStyle/>
          <a:p>
            <a:r>
              <a:rPr lang="en-US" sz="5400" dirty="0"/>
              <a:t>“Always write angry letters to your enemies.  Never mail them.”</a:t>
            </a:r>
          </a:p>
          <a:p>
            <a:endParaRPr lang="en-US" sz="5400" dirty="0" smtClean="0"/>
          </a:p>
          <a:p>
            <a:r>
              <a:rPr lang="en-US" sz="5400" dirty="0" smtClean="0"/>
              <a:t>Christopher </a:t>
            </a:r>
            <a:r>
              <a:rPr lang="en-US" sz="5400" dirty="0"/>
              <a:t>Morley</a:t>
            </a:r>
          </a:p>
        </p:txBody>
      </p:sp>
    </p:spTree>
    <p:extLst>
      <p:ext uri="{BB962C8B-B14F-4D97-AF65-F5344CB8AC3E}">
        <p14:creationId xmlns:p14="http://schemas.microsoft.com/office/powerpoint/2010/main" val="32722235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Traumatic Grief and PTSD:  Differences</a:t>
            </a:r>
            <a:endParaRPr lang="en-US" sz="3600" dirty="0"/>
          </a:p>
        </p:txBody>
      </p:sp>
      <p:sp>
        <p:nvSpPr>
          <p:cNvPr id="3" name="Content Placeholder 2"/>
          <p:cNvSpPr>
            <a:spLocks noGrp="1"/>
          </p:cNvSpPr>
          <p:nvPr>
            <p:ph idx="1"/>
          </p:nvPr>
        </p:nvSpPr>
        <p:spPr>
          <a:xfrm>
            <a:off x="457200" y="2438400"/>
            <a:ext cx="8229600" cy="3886200"/>
          </a:xfrm>
        </p:spPr>
        <p:txBody>
          <a:bodyPr>
            <a:normAutofit/>
          </a:bodyPr>
          <a:lstStyle/>
          <a:p>
            <a:r>
              <a:rPr lang="en-US" dirty="0" smtClean="0"/>
              <a:t>Traumatic Grief includes a prominent component of separation distress characterized by yearning and searching and ‘bittersweet” recollections of the deceased.</a:t>
            </a:r>
          </a:p>
          <a:p>
            <a:r>
              <a:rPr lang="en-US" dirty="0" smtClean="0"/>
              <a:t>Individuals with traumatic grief often believe that grief keeps them connected to the deceased and /or than to grieve less would be a betrayal of the deceased. These symptoms are not seen with PTSD</a:t>
            </a:r>
            <a:endParaRPr lang="en-US" dirty="0"/>
          </a:p>
        </p:txBody>
      </p:sp>
      <p:sp>
        <p:nvSpPr>
          <p:cNvPr id="4" name="Footer Placeholder 3"/>
          <p:cNvSpPr>
            <a:spLocks noGrp="1"/>
          </p:cNvSpPr>
          <p:nvPr>
            <p:ph type="ftr" sz="quarter" idx="11"/>
          </p:nvPr>
        </p:nvSpPr>
        <p:spPr>
          <a:xfrm>
            <a:off x="2667000" y="6356350"/>
            <a:ext cx="3352800" cy="365125"/>
          </a:xfrm>
        </p:spPr>
        <p:txBody>
          <a:bodyPr/>
          <a:lstStyle/>
          <a:p>
            <a:r>
              <a:rPr lang="en-US" sz="2800" dirty="0" err="1" smtClean="0"/>
              <a:t>Melhan</a:t>
            </a:r>
            <a:r>
              <a:rPr lang="en-US" sz="2800" dirty="0" smtClean="0"/>
              <a:t> et al., 2004</a:t>
            </a:r>
            <a:endParaRPr lang="en-US"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algn="ctr"/>
            <a:r>
              <a:rPr lang="en-US" dirty="0"/>
              <a:t>Traumatic Grief and PTSD:  Differences</a:t>
            </a:r>
            <a:endParaRPr lang="en-US" sz="3100" dirty="0"/>
          </a:p>
        </p:txBody>
      </p:sp>
      <p:sp>
        <p:nvSpPr>
          <p:cNvPr id="3" name="Content Placeholder 2"/>
          <p:cNvSpPr>
            <a:spLocks noGrp="1"/>
          </p:cNvSpPr>
          <p:nvPr>
            <p:ph idx="1"/>
          </p:nvPr>
        </p:nvSpPr>
        <p:spPr>
          <a:xfrm>
            <a:off x="457200" y="2438400"/>
            <a:ext cx="8229600" cy="3886200"/>
          </a:xfrm>
        </p:spPr>
        <p:txBody>
          <a:bodyPr/>
          <a:lstStyle/>
          <a:p>
            <a:r>
              <a:rPr lang="en-US" dirty="0" smtClean="0"/>
              <a:t>Hyper vigilance in traumatic grief refers to searching the environment for cues of the deceased, whereas in PTSD it refers to fears that the traumatic event will be re-experienced.</a:t>
            </a:r>
          </a:p>
          <a:p>
            <a:endParaRPr lang="en-US" dirty="0" smtClean="0"/>
          </a:p>
          <a:p>
            <a:r>
              <a:rPr lang="en-US" dirty="0" smtClean="0"/>
              <a:t>Sadness is the predominant affect in traumatic grief, whereas fear is foremost in PTSD.</a:t>
            </a:r>
            <a:endParaRPr lang="en-US" dirty="0"/>
          </a:p>
        </p:txBody>
      </p:sp>
      <p:sp>
        <p:nvSpPr>
          <p:cNvPr id="4" name="Footer Placeholder 3"/>
          <p:cNvSpPr>
            <a:spLocks noGrp="1"/>
          </p:cNvSpPr>
          <p:nvPr>
            <p:ph type="ftr" sz="quarter" idx="11"/>
          </p:nvPr>
        </p:nvSpPr>
        <p:spPr>
          <a:xfrm>
            <a:off x="2667000" y="6356350"/>
            <a:ext cx="3352800" cy="365125"/>
          </a:xfrm>
        </p:spPr>
        <p:txBody>
          <a:bodyPr/>
          <a:lstStyle/>
          <a:p>
            <a:r>
              <a:rPr lang="en-US" sz="2800" dirty="0" err="1" smtClean="0"/>
              <a:t>Melhan</a:t>
            </a:r>
            <a:r>
              <a:rPr lang="en-US" sz="2800" dirty="0" smtClean="0"/>
              <a:t> et al., 2004</a:t>
            </a:r>
            <a:endParaRPr lang="en-US"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1143000"/>
          </a:xfrm>
        </p:spPr>
        <p:txBody>
          <a:bodyPr>
            <a:noAutofit/>
          </a:bodyPr>
          <a:lstStyle/>
          <a:p>
            <a:r>
              <a:rPr lang="en-US" sz="3600" b="1" dirty="0" smtClean="0"/>
              <a:t/>
            </a:r>
            <a:br>
              <a:rPr lang="en-US" sz="3600" b="1" dirty="0" smtClean="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t>Predictors </a:t>
            </a:r>
            <a:r>
              <a:rPr lang="en-US" sz="3600" b="1" dirty="0" smtClean="0"/>
              <a:t>of grief following the death of one's child</a:t>
            </a:r>
            <a:r>
              <a:rPr lang="en-US" sz="2800" b="1" dirty="0" smtClean="0"/>
              <a:t>: the contribution of finding meaning</a:t>
            </a:r>
            <a:r>
              <a:rPr lang="en-US" sz="3600" b="1" baseline="30000" dirty="0" smtClean="0"/>
              <a:t>†</a:t>
            </a:r>
            <a:r>
              <a:rPr lang="en-US" sz="3600" dirty="0" smtClean="0"/>
              <a:t/>
            </a:r>
            <a:br>
              <a:rPr lang="en-US" sz="3600" dirty="0" smtClean="0"/>
            </a:br>
            <a:endParaRPr lang="en-US" sz="3600" dirty="0"/>
          </a:p>
        </p:txBody>
      </p:sp>
      <p:sp>
        <p:nvSpPr>
          <p:cNvPr id="3" name="Content Placeholder 2"/>
          <p:cNvSpPr>
            <a:spLocks noGrp="1"/>
          </p:cNvSpPr>
          <p:nvPr>
            <p:ph idx="1"/>
          </p:nvPr>
        </p:nvSpPr>
        <p:spPr>
          <a:xfrm>
            <a:off x="457200" y="2209800"/>
            <a:ext cx="8229600" cy="4114800"/>
          </a:xfrm>
        </p:spPr>
        <p:txBody>
          <a:bodyPr>
            <a:normAutofit fontScale="70000" lnSpcReduction="20000"/>
          </a:bodyPr>
          <a:lstStyle/>
          <a:p>
            <a:r>
              <a:rPr lang="en-US" dirty="0" smtClean="0"/>
              <a:t>This study examined the relative contribution of objective risk factors and meaning-making to grief severity among 157 parents who had lost a child to death. </a:t>
            </a:r>
          </a:p>
          <a:p>
            <a:endParaRPr lang="en-US" dirty="0" smtClean="0"/>
          </a:p>
          <a:p>
            <a:r>
              <a:rPr lang="en-US" dirty="0" smtClean="0"/>
              <a:t>Results showed that the violence of the death, age of the child at death, and length of bereavement accounted for significant differences in normative grief symptoms (assessed by the CBI). </a:t>
            </a:r>
          </a:p>
          <a:p>
            <a:endParaRPr lang="en-US" dirty="0" smtClean="0"/>
          </a:p>
          <a:p>
            <a:r>
              <a:rPr lang="en-US" dirty="0" smtClean="0"/>
              <a:t>Other results indicated that the cause of death was the only objective risk factor that significantly predicted the intensity of complicated grief (assessed by the ICG). </a:t>
            </a:r>
          </a:p>
          <a:p>
            <a:endParaRPr lang="en-US" dirty="0" smtClean="0"/>
          </a:p>
          <a:p>
            <a:r>
              <a:rPr lang="en-US" dirty="0" smtClean="0"/>
              <a:t>Of the factors examined in this study, sense-making emerged as the most salient predictor of grief severity, with parents who reported having made little to no sense of their child's death being more likely to report greater intensity of grief. Implications for clinical work are discussed</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8915400" cy="4154984"/>
          </a:xfrm>
          <a:prstGeom prst="rect">
            <a:avLst/>
          </a:prstGeom>
        </p:spPr>
        <p:txBody>
          <a:bodyPr wrap="square">
            <a:spAutoFit/>
          </a:bodyPr>
          <a:lstStyle/>
          <a:p>
            <a:r>
              <a:rPr lang="en-US" sz="4400" dirty="0"/>
              <a:t>“Birds sing after a storm; why shouldn’t people feel as free to delight in whatever remains to them</a:t>
            </a:r>
            <a:r>
              <a:rPr lang="en-US" sz="4400" dirty="0" smtClean="0"/>
              <a:t>?”</a:t>
            </a:r>
          </a:p>
          <a:p>
            <a:endParaRPr lang="en-US" sz="4400" dirty="0"/>
          </a:p>
          <a:p>
            <a:r>
              <a:rPr lang="en-US" sz="4400" dirty="0"/>
              <a:t>Rose Fitzgerald Kennedy</a:t>
            </a:r>
          </a:p>
        </p:txBody>
      </p:sp>
    </p:spTree>
    <p:extLst>
      <p:ext uri="{BB962C8B-B14F-4D97-AF65-F5344CB8AC3E}">
        <p14:creationId xmlns:p14="http://schemas.microsoft.com/office/powerpoint/2010/main" val="51191511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0"/>
            <a:ext cx="8229600" cy="1143000"/>
          </a:xfrm>
        </p:spPr>
        <p:txBody>
          <a:bodyPr>
            <a:normAutofit fontScale="90000"/>
          </a:bodyPr>
          <a:lstStyle/>
          <a:p>
            <a:r>
              <a:rPr lang="en-US" dirty="0" smtClean="0"/>
              <a:t>A number of studies support psychobiological dysfunction</a:t>
            </a:r>
            <a:endParaRPr lang="en-US" dirty="0"/>
          </a:p>
        </p:txBody>
      </p:sp>
      <p:sp>
        <p:nvSpPr>
          <p:cNvPr id="3" name="Content Placeholder 2"/>
          <p:cNvSpPr>
            <a:spLocks noGrp="1"/>
          </p:cNvSpPr>
          <p:nvPr>
            <p:ph idx="1"/>
          </p:nvPr>
        </p:nvSpPr>
        <p:spPr>
          <a:xfrm>
            <a:off x="457200" y="3124200"/>
            <a:ext cx="8229600" cy="3200400"/>
          </a:xfrm>
        </p:spPr>
        <p:txBody>
          <a:bodyPr>
            <a:normAutofit/>
          </a:bodyPr>
          <a:lstStyle/>
          <a:p>
            <a:r>
              <a:rPr lang="en-US" dirty="0" smtClean="0"/>
              <a:t>Brain imaging studies show activation of the nucleus </a:t>
            </a:r>
            <a:r>
              <a:rPr lang="en-US" dirty="0" err="1" smtClean="0"/>
              <a:t>accumbens</a:t>
            </a:r>
            <a:r>
              <a:rPr lang="en-US" dirty="0" smtClean="0"/>
              <a:t> on exposure to cues of the deceased in complicated but not normal </a:t>
            </a:r>
            <a:r>
              <a:rPr lang="en-US" dirty="0" smtClean="0"/>
              <a:t>grievers</a:t>
            </a:r>
          </a:p>
          <a:p>
            <a:endParaRPr lang="en-US" sz="1100" dirty="0"/>
          </a:p>
          <a:p>
            <a:endParaRPr lang="en-US" sz="1100" dirty="0" smtClean="0"/>
          </a:p>
          <a:p>
            <a:r>
              <a:rPr lang="en-US" dirty="0" smtClean="0"/>
              <a:t>CG was associated with an MAO-A variant in patients with major depression</a:t>
            </a:r>
          </a:p>
          <a:p>
            <a:endParaRPr lang="en-US" sz="1000" dirty="0" smtClean="0"/>
          </a:p>
        </p:txBody>
      </p:sp>
    </p:spTree>
    <p:extLst>
      <p:ext uri="{BB962C8B-B14F-4D97-AF65-F5344CB8AC3E}">
        <p14:creationId xmlns:p14="http://schemas.microsoft.com/office/powerpoint/2010/main" val="24571077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normAutofit fontScale="90000"/>
          </a:bodyPr>
          <a:lstStyle/>
          <a:p>
            <a:r>
              <a:rPr lang="en-US" dirty="0" smtClean="0"/>
              <a:t>A number of studies support psychobiological </a:t>
            </a:r>
            <a:r>
              <a:rPr lang="en-US" dirty="0" smtClean="0"/>
              <a:t>dysfunction </a:t>
            </a:r>
            <a:r>
              <a:rPr lang="en-US" sz="4400" dirty="0" smtClean="0"/>
              <a:t>(cont.)</a:t>
            </a:r>
            <a:endParaRPr lang="en-US" sz="4400" dirty="0"/>
          </a:p>
        </p:txBody>
      </p:sp>
      <p:sp>
        <p:nvSpPr>
          <p:cNvPr id="3" name="Content Placeholder 2"/>
          <p:cNvSpPr>
            <a:spLocks noGrp="1"/>
          </p:cNvSpPr>
          <p:nvPr>
            <p:ph idx="1"/>
          </p:nvPr>
        </p:nvSpPr>
        <p:spPr>
          <a:xfrm>
            <a:off x="457200" y="3048000"/>
            <a:ext cx="8229600" cy="3352800"/>
          </a:xfrm>
        </p:spPr>
        <p:txBody>
          <a:bodyPr>
            <a:normAutofit/>
          </a:bodyPr>
          <a:lstStyle/>
          <a:p>
            <a:endParaRPr lang="en-US" sz="1000" dirty="0" smtClean="0"/>
          </a:p>
          <a:p>
            <a:r>
              <a:rPr lang="en-US" dirty="0" smtClean="0"/>
              <a:t>Deficits in autobiographical memory functions</a:t>
            </a:r>
          </a:p>
          <a:p>
            <a:endParaRPr lang="en-US" sz="900" dirty="0" smtClean="0"/>
          </a:p>
          <a:p>
            <a:endParaRPr lang="en-US" dirty="0" smtClean="0"/>
          </a:p>
          <a:p>
            <a:r>
              <a:rPr lang="en-US" dirty="0" smtClean="0"/>
              <a:t>Deficits </a:t>
            </a:r>
            <a:r>
              <a:rPr lang="en-US" dirty="0" smtClean="0"/>
              <a:t>in means in problems solving</a:t>
            </a:r>
          </a:p>
          <a:p>
            <a:endParaRPr lang="en-US" sz="900" dirty="0" smtClean="0"/>
          </a:p>
          <a:p>
            <a:endParaRPr lang="en-US" dirty="0" smtClean="0"/>
          </a:p>
          <a:p>
            <a:r>
              <a:rPr lang="en-US" dirty="0" smtClean="0"/>
              <a:t>Reduced </a:t>
            </a:r>
            <a:r>
              <a:rPr lang="en-US" dirty="0" smtClean="0"/>
              <a:t>heart rate with CG in contrast to increased heart rate with PTSD</a:t>
            </a:r>
            <a:endParaRPr lang="en-US" dirty="0"/>
          </a:p>
        </p:txBody>
      </p:sp>
    </p:spTree>
    <p:extLst>
      <p:ext uri="{BB962C8B-B14F-4D97-AF65-F5344CB8AC3E}">
        <p14:creationId xmlns:p14="http://schemas.microsoft.com/office/powerpoint/2010/main" val="2202813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533400" y="2362200"/>
            <a:ext cx="2222500"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Insecure Attachment Style</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0" name="Text Box 6"/>
          <p:cNvSpPr txBox="1">
            <a:spLocks noChangeArrowheads="1"/>
          </p:cNvSpPr>
          <p:nvPr/>
        </p:nvSpPr>
        <p:spPr bwMode="auto">
          <a:xfrm>
            <a:off x="6096000" y="2362200"/>
            <a:ext cx="2220913"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Secure Attachment Style</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1" name="Text Box 7"/>
          <p:cNvSpPr txBox="1">
            <a:spLocks noChangeArrowheads="1"/>
          </p:cNvSpPr>
          <p:nvPr/>
        </p:nvSpPr>
        <p:spPr bwMode="auto">
          <a:xfrm>
            <a:off x="3810000" y="2133600"/>
            <a:ext cx="1425575" cy="928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DEATH OF A SIGNIFICANT OTHER</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2" name="Text Box 8"/>
          <p:cNvSpPr txBox="1">
            <a:spLocks noChangeArrowheads="1"/>
          </p:cNvSpPr>
          <p:nvPr/>
        </p:nvSpPr>
        <p:spPr bwMode="auto">
          <a:xfrm>
            <a:off x="6096000" y="3581400"/>
            <a:ext cx="1981200" cy="13477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Non-Threatening to</a:t>
            </a:r>
            <a:r>
              <a:rPr kumimoji="0" lang="en-US" sz="1600" b="0" i="0" u="none" strike="noStrike" cap="none" normalizeH="0" baseline="0" dirty="0" smtClean="0">
                <a:ln>
                  <a:noFill/>
                </a:ln>
                <a:solidFill>
                  <a:schemeClr val="tx1"/>
                </a:solidFill>
                <a:effectLst/>
                <a:latin typeface="Calibri" pitchFamily="34" charset="0"/>
              </a:rPr>
              <a:t>:       Self,                      Happiness              Survival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6393" name="Text Box 9"/>
          <p:cNvSpPr txBox="1">
            <a:spLocks noChangeArrowheads="1"/>
          </p:cNvSpPr>
          <p:nvPr/>
        </p:nvSpPr>
        <p:spPr bwMode="auto">
          <a:xfrm>
            <a:off x="838200" y="3581400"/>
            <a:ext cx="2066925" cy="1390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Threatening to:</a:t>
            </a:r>
            <a:r>
              <a:rPr kumimoji="0" lang="en-US" sz="1600" b="0" i="0" u="none" strike="noStrike" cap="none" normalizeH="0" baseline="0" dirty="0" smtClean="0">
                <a:ln>
                  <a:noFill/>
                </a:ln>
                <a:solidFill>
                  <a:schemeClr val="tx1"/>
                </a:solidFill>
                <a:effectLst/>
                <a:latin typeface="Calibri" pitchFamily="34" charset="0"/>
              </a:rPr>
              <a:t>       Self                     Happiness              Survival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6394" name="Text Box 10"/>
          <p:cNvSpPr txBox="1">
            <a:spLocks noChangeArrowheads="1"/>
          </p:cNvSpPr>
          <p:nvPr/>
        </p:nvSpPr>
        <p:spPr bwMode="auto">
          <a:xfrm>
            <a:off x="3429000" y="3962400"/>
            <a:ext cx="2117725" cy="6810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MEANING OF THE DEATH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16396" name="Text Box 12"/>
          <p:cNvSpPr txBox="1">
            <a:spLocks noChangeArrowheads="1"/>
          </p:cNvSpPr>
          <p:nvPr/>
        </p:nvSpPr>
        <p:spPr bwMode="auto">
          <a:xfrm>
            <a:off x="1828800" y="5486400"/>
            <a:ext cx="2055813" cy="12620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Complicated Grief:       </a:t>
            </a:r>
            <a:r>
              <a:rPr kumimoji="0" lang="en-US" sz="1600" b="0" i="0" u="none" strike="noStrike" cap="none" normalizeH="0" baseline="0" dirty="0" smtClean="0">
                <a:ln>
                  <a:noFill/>
                </a:ln>
                <a:solidFill>
                  <a:schemeClr val="tx1"/>
                </a:solidFill>
                <a:effectLst/>
                <a:latin typeface="Calibri" pitchFamily="34" charset="0"/>
              </a:rPr>
              <a:t>Separation Distress        &amp;                        Traumatic Distress</a:t>
            </a:r>
            <a:endParaRPr kumimoji="0" lang="en-US" sz="1800" b="0" i="0" u="none" strike="noStrike" cap="none" normalizeH="0" baseline="0" dirty="0" smtClean="0">
              <a:ln>
                <a:noFill/>
              </a:ln>
              <a:solidFill>
                <a:schemeClr val="tx1"/>
              </a:solidFill>
              <a:effectLst/>
              <a:latin typeface="Arial" pitchFamily="34" charset="0"/>
            </a:endParaRPr>
          </a:p>
        </p:txBody>
      </p:sp>
      <p:sp>
        <p:nvSpPr>
          <p:cNvPr id="16397" name="Text Box 13"/>
          <p:cNvSpPr txBox="1">
            <a:spLocks noChangeArrowheads="1"/>
          </p:cNvSpPr>
          <p:nvPr/>
        </p:nvSpPr>
        <p:spPr bwMode="auto">
          <a:xfrm>
            <a:off x="5257800" y="5562600"/>
            <a:ext cx="2189163" cy="1209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smtClean="0">
                <a:ln>
                  <a:noFill/>
                </a:ln>
                <a:solidFill>
                  <a:schemeClr val="tx1"/>
                </a:solidFill>
                <a:effectLst/>
                <a:latin typeface="Calibri" pitchFamily="34" charset="0"/>
              </a:rPr>
              <a:t>Uncomplicated Grief:</a:t>
            </a:r>
            <a:r>
              <a:rPr kumimoji="0" lang="en-US" sz="1600" b="0" i="0" u="none" strike="noStrike" cap="none" normalizeH="0" baseline="0" smtClean="0">
                <a:ln>
                  <a:noFill/>
                </a:ln>
                <a:solidFill>
                  <a:schemeClr val="tx1"/>
                </a:solidFill>
                <a:effectLst/>
                <a:latin typeface="Calibri" pitchFamily="34" charset="0"/>
              </a:rPr>
              <a:t>       Acute Grief</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Integrated Grief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16401" name="AutoShape 17"/>
          <p:cNvCxnSpPr>
            <a:cxnSpLocks noChangeShapeType="1"/>
          </p:cNvCxnSpPr>
          <p:nvPr/>
        </p:nvCxnSpPr>
        <p:spPr bwMode="auto">
          <a:xfrm>
            <a:off x="4419600" y="3048000"/>
            <a:ext cx="9525" cy="838200"/>
          </a:xfrm>
          <a:prstGeom prst="straightConnector1">
            <a:avLst/>
          </a:prstGeom>
          <a:noFill/>
          <a:ln w="9525">
            <a:solidFill>
              <a:srgbClr val="000000"/>
            </a:solidFill>
            <a:round/>
            <a:headEnd/>
            <a:tailEnd type="triangle" w="med" len="med"/>
          </a:ln>
        </p:spPr>
      </p:cxnSp>
      <p:cxnSp>
        <p:nvCxnSpPr>
          <p:cNvPr id="16402" name="AutoShape 18"/>
          <p:cNvCxnSpPr>
            <a:cxnSpLocks noChangeShapeType="1"/>
          </p:cNvCxnSpPr>
          <p:nvPr/>
        </p:nvCxnSpPr>
        <p:spPr bwMode="auto">
          <a:xfrm>
            <a:off x="7086600" y="2971800"/>
            <a:ext cx="0" cy="514350"/>
          </a:xfrm>
          <a:prstGeom prst="straightConnector1">
            <a:avLst/>
          </a:prstGeom>
          <a:noFill/>
          <a:ln w="9525">
            <a:solidFill>
              <a:srgbClr val="000000"/>
            </a:solidFill>
            <a:round/>
            <a:headEnd/>
            <a:tailEnd type="triangle" w="med" len="med"/>
          </a:ln>
        </p:spPr>
      </p:cxnSp>
      <p:cxnSp>
        <p:nvCxnSpPr>
          <p:cNvPr id="16406" name="AutoShape 22"/>
          <p:cNvCxnSpPr>
            <a:cxnSpLocks noChangeShapeType="1"/>
          </p:cNvCxnSpPr>
          <p:nvPr/>
        </p:nvCxnSpPr>
        <p:spPr bwMode="auto">
          <a:xfrm flipH="1">
            <a:off x="7086600" y="1828800"/>
            <a:ext cx="9525" cy="533400"/>
          </a:xfrm>
          <a:prstGeom prst="straightConnector1">
            <a:avLst/>
          </a:prstGeom>
          <a:noFill/>
          <a:ln w="9525">
            <a:solidFill>
              <a:srgbClr val="000000"/>
            </a:solidFill>
            <a:round/>
            <a:headEnd/>
            <a:tailEnd type="triangle" w="med" len="med"/>
          </a:ln>
        </p:spPr>
      </p:cxnSp>
      <p:cxnSp>
        <p:nvCxnSpPr>
          <p:cNvPr id="16407" name="AutoShape 23"/>
          <p:cNvCxnSpPr>
            <a:cxnSpLocks noChangeShapeType="1"/>
          </p:cNvCxnSpPr>
          <p:nvPr/>
        </p:nvCxnSpPr>
        <p:spPr bwMode="auto">
          <a:xfrm flipH="1">
            <a:off x="1524000" y="1828800"/>
            <a:ext cx="9525" cy="533400"/>
          </a:xfrm>
          <a:prstGeom prst="straightConnector1">
            <a:avLst/>
          </a:prstGeom>
          <a:noFill/>
          <a:ln w="9525">
            <a:solidFill>
              <a:srgbClr val="000000"/>
            </a:solidFill>
            <a:round/>
            <a:headEnd/>
            <a:tailEnd type="triangle" w="med" len="med"/>
          </a:ln>
        </p:spPr>
      </p:cxnSp>
      <p:cxnSp>
        <p:nvCxnSpPr>
          <p:cNvPr id="16408" name="AutoShape 24"/>
          <p:cNvCxnSpPr>
            <a:cxnSpLocks noChangeShapeType="1"/>
          </p:cNvCxnSpPr>
          <p:nvPr/>
        </p:nvCxnSpPr>
        <p:spPr bwMode="auto">
          <a:xfrm flipH="1">
            <a:off x="1676400" y="2971800"/>
            <a:ext cx="9525" cy="533400"/>
          </a:xfrm>
          <a:prstGeom prst="straightConnector1">
            <a:avLst/>
          </a:prstGeom>
          <a:noFill/>
          <a:ln w="9525">
            <a:solidFill>
              <a:srgbClr val="000000"/>
            </a:solidFill>
            <a:round/>
            <a:headEnd/>
            <a:tailEnd type="triangle" w="med" len="med"/>
          </a:ln>
        </p:spPr>
      </p:cxnSp>
      <p:cxnSp>
        <p:nvCxnSpPr>
          <p:cNvPr id="16411" name="AutoShape 27"/>
          <p:cNvCxnSpPr>
            <a:cxnSpLocks noChangeShapeType="1"/>
          </p:cNvCxnSpPr>
          <p:nvPr/>
        </p:nvCxnSpPr>
        <p:spPr bwMode="auto">
          <a:xfrm>
            <a:off x="2743200" y="3048000"/>
            <a:ext cx="1352550" cy="876300"/>
          </a:xfrm>
          <a:prstGeom prst="straightConnector1">
            <a:avLst/>
          </a:prstGeom>
          <a:noFill/>
          <a:ln w="9525">
            <a:solidFill>
              <a:srgbClr val="000000"/>
            </a:solidFill>
            <a:round/>
            <a:headEnd/>
            <a:tailEnd type="triangle" w="med" len="med"/>
          </a:ln>
        </p:spPr>
      </p:cxnSp>
      <p:cxnSp>
        <p:nvCxnSpPr>
          <p:cNvPr id="16412" name="AutoShape 28"/>
          <p:cNvCxnSpPr>
            <a:cxnSpLocks noChangeShapeType="1"/>
          </p:cNvCxnSpPr>
          <p:nvPr/>
        </p:nvCxnSpPr>
        <p:spPr bwMode="auto">
          <a:xfrm flipH="1">
            <a:off x="4876800" y="3048000"/>
            <a:ext cx="1295400" cy="885825"/>
          </a:xfrm>
          <a:prstGeom prst="straightConnector1">
            <a:avLst/>
          </a:prstGeom>
          <a:noFill/>
          <a:ln w="9525">
            <a:solidFill>
              <a:srgbClr val="000000"/>
            </a:solidFill>
            <a:round/>
            <a:headEnd/>
            <a:tailEnd type="triangle" w="med" len="med"/>
          </a:ln>
        </p:spPr>
      </p:cxnSp>
      <p:cxnSp>
        <p:nvCxnSpPr>
          <p:cNvPr id="16413" name="AutoShape 29"/>
          <p:cNvCxnSpPr>
            <a:cxnSpLocks noChangeShapeType="1"/>
          </p:cNvCxnSpPr>
          <p:nvPr/>
        </p:nvCxnSpPr>
        <p:spPr bwMode="auto">
          <a:xfrm flipV="1">
            <a:off x="5562600" y="4267200"/>
            <a:ext cx="485775" cy="19050"/>
          </a:xfrm>
          <a:prstGeom prst="straightConnector1">
            <a:avLst/>
          </a:prstGeom>
          <a:noFill/>
          <a:ln w="9525">
            <a:solidFill>
              <a:srgbClr val="000000"/>
            </a:solidFill>
            <a:round/>
            <a:headEnd/>
            <a:tailEnd type="triangle" w="med" len="med"/>
          </a:ln>
        </p:spPr>
      </p:cxnSp>
      <p:cxnSp>
        <p:nvCxnSpPr>
          <p:cNvPr id="16414" name="AutoShape 30"/>
          <p:cNvCxnSpPr>
            <a:cxnSpLocks noChangeShapeType="1"/>
          </p:cNvCxnSpPr>
          <p:nvPr/>
        </p:nvCxnSpPr>
        <p:spPr bwMode="auto">
          <a:xfrm flipH="1">
            <a:off x="2971800" y="4267200"/>
            <a:ext cx="419100" cy="0"/>
          </a:xfrm>
          <a:prstGeom prst="straightConnector1">
            <a:avLst/>
          </a:prstGeom>
          <a:noFill/>
          <a:ln w="9525">
            <a:solidFill>
              <a:srgbClr val="000000"/>
            </a:solidFill>
            <a:round/>
            <a:headEnd/>
            <a:tailEnd type="triangle" w="med" len="med"/>
          </a:ln>
        </p:spPr>
      </p:cxnSp>
      <p:cxnSp>
        <p:nvCxnSpPr>
          <p:cNvPr id="16415" name="AutoShape 31"/>
          <p:cNvCxnSpPr>
            <a:cxnSpLocks noChangeShapeType="1"/>
          </p:cNvCxnSpPr>
          <p:nvPr/>
        </p:nvCxnSpPr>
        <p:spPr bwMode="auto">
          <a:xfrm>
            <a:off x="2438400" y="4953000"/>
            <a:ext cx="333375" cy="485775"/>
          </a:xfrm>
          <a:prstGeom prst="straightConnector1">
            <a:avLst/>
          </a:prstGeom>
          <a:noFill/>
          <a:ln w="9525">
            <a:solidFill>
              <a:srgbClr val="000000"/>
            </a:solidFill>
            <a:round/>
            <a:headEnd/>
            <a:tailEnd type="triangle" w="med" len="med"/>
          </a:ln>
        </p:spPr>
      </p:cxnSp>
      <p:cxnSp>
        <p:nvCxnSpPr>
          <p:cNvPr id="16416" name="AutoShape 32"/>
          <p:cNvCxnSpPr>
            <a:cxnSpLocks noChangeShapeType="1"/>
          </p:cNvCxnSpPr>
          <p:nvPr/>
        </p:nvCxnSpPr>
        <p:spPr bwMode="auto">
          <a:xfrm flipH="1">
            <a:off x="6248400" y="5029200"/>
            <a:ext cx="285750" cy="390525"/>
          </a:xfrm>
          <a:prstGeom prst="straightConnector1">
            <a:avLst/>
          </a:prstGeom>
          <a:noFill/>
          <a:ln w="9525">
            <a:solidFill>
              <a:srgbClr val="000000"/>
            </a:solidFill>
            <a:round/>
            <a:headEnd/>
            <a:tailEnd type="triangle" w="med" len="med"/>
          </a:ln>
        </p:spPr>
      </p:cxnSp>
      <p:sp>
        <p:nvSpPr>
          <p:cNvPr id="16417" name="Text Box 33"/>
          <p:cNvSpPr txBox="1">
            <a:spLocks noChangeArrowheads="1"/>
          </p:cNvSpPr>
          <p:nvPr/>
        </p:nvSpPr>
        <p:spPr bwMode="auto">
          <a:xfrm>
            <a:off x="457200" y="1295400"/>
            <a:ext cx="1955800" cy="5127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Childhood Insecurity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16418" name="Text Box 34"/>
          <p:cNvSpPr txBox="1">
            <a:spLocks noChangeArrowheads="1"/>
          </p:cNvSpPr>
          <p:nvPr/>
        </p:nvSpPr>
        <p:spPr bwMode="auto">
          <a:xfrm>
            <a:off x="6172200" y="1295400"/>
            <a:ext cx="1954213" cy="5127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Childhood Security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41" name="Title 1"/>
          <p:cNvSpPr txBox="1">
            <a:spLocks/>
          </p:cNvSpPr>
          <p:nvPr/>
        </p:nvSpPr>
        <p:spPr>
          <a:xfrm>
            <a:off x="457200" y="152400"/>
            <a:ext cx="8229600" cy="914400"/>
          </a:xfrm>
          <a:prstGeom prst="rect">
            <a:avLst/>
          </a:prstGeom>
        </p:spPr>
        <p:txBody>
          <a:bodyP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Model of Pathways to Complicated Grief</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3700" b="0" i="0" u="none" strike="noStrike" kern="1200" cap="none" spc="0" normalizeH="0" baseline="0" noProof="0" dirty="0" smtClean="0">
                <a:ln>
                  <a:noFill/>
                </a:ln>
                <a:solidFill>
                  <a:schemeClr val="tx1"/>
                </a:solidFill>
                <a:effectLst/>
                <a:uLnTx/>
                <a:uFillTx/>
                <a:latin typeface="+mj-lt"/>
                <a:ea typeface="+mj-ea"/>
                <a:cs typeface="+mj-cs"/>
              </a:rPr>
              <a:t>(</a:t>
            </a:r>
            <a:r>
              <a:rPr kumimoji="0" lang="en-US" sz="3700" b="0" i="0" u="none" strike="noStrike" kern="1200" cap="none" spc="0" normalizeH="0" baseline="0" noProof="0" dirty="0" err="1" smtClean="0">
                <a:ln>
                  <a:noFill/>
                </a:ln>
                <a:solidFill>
                  <a:schemeClr val="tx1"/>
                </a:solidFill>
                <a:effectLst/>
                <a:uLnTx/>
                <a:uFillTx/>
                <a:latin typeface="+mj-lt"/>
                <a:ea typeface="+mj-ea"/>
                <a:cs typeface="+mj-cs"/>
              </a:rPr>
              <a:t>Neimeyer</a:t>
            </a:r>
            <a:r>
              <a:rPr kumimoji="0" lang="en-US" sz="3700" b="0" i="0" u="none" strike="noStrike" kern="1200" cap="none" spc="0" normalizeH="0" baseline="0" noProof="0" dirty="0" smtClean="0">
                <a:ln>
                  <a:noFill/>
                </a:ln>
                <a:solidFill>
                  <a:schemeClr val="tx1"/>
                </a:solidFill>
                <a:effectLst/>
                <a:uLnTx/>
                <a:uFillTx/>
                <a:latin typeface="+mj-lt"/>
                <a:ea typeface="+mj-ea"/>
                <a:cs typeface="+mj-cs"/>
              </a:rPr>
              <a:t> et al., 2002)</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normAutofit fontScale="90000"/>
          </a:bodyPr>
          <a:lstStyle/>
          <a:p>
            <a:r>
              <a:rPr lang="en-US" sz="5300" dirty="0" smtClean="0"/>
              <a:t>Uncomplicated Grief</a:t>
            </a:r>
            <a:br>
              <a:rPr lang="en-US" sz="5300" dirty="0" smtClean="0"/>
            </a:br>
            <a:endParaRPr lang="en-US" sz="3600" dirty="0"/>
          </a:p>
        </p:txBody>
      </p:sp>
      <p:sp>
        <p:nvSpPr>
          <p:cNvPr id="3" name="Content Placeholder 2"/>
          <p:cNvSpPr>
            <a:spLocks noGrp="1"/>
          </p:cNvSpPr>
          <p:nvPr>
            <p:ph idx="1"/>
          </p:nvPr>
        </p:nvSpPr>
        <p:spPr>
          <a:xfrm>
            <a:off x="457200" y="2133600"/>
            <a:ext cx="8229600" cy="4114800"/>
          </a:xfrm>
        </p:spPr>
        <p:txBody>
          <a:bodyPr>
            <a:normAutofit/>
          </a:bodyPr>
          <a:lstStyle/>
          <a:p>
            <a:r>
              <a:rPr lang="en-US" dirty="0" smtClean="0"/>
              <a:t>Accept the loss</a:t>
            </a:r>
          </a:p>
          <a:p>
            <a:r>
              <a:rPr lang="en-US" dirty="0" smtClean="0"/>
              <a:t>Believe that life holds meaning</a:t>
            </a:r>
          </a:p>
          <a:p>
            <a:r>
              <a:rPr lang="en-US" dirty="0" smtClean="0"/>
              <a:t>Sustain coherent sense of self (feel complete)</a:t>
            </a:r>
          </a:p>
          <a:p>
            <a:r>
              <a:rPr lang="en-US" dirty="0" smtClean="0"/>
              <a:t>Feel efficacious</a:t>
            </a:r>
          </a:p>
          <a:p>
            <a:r>
              <a:rPr lang="en-US" dirty="0" smtClean="0"/>
              <a:t>Maintain health and daily routine</a:t>
            </a:r>
          </a:p>
          <a:p>
            <a:r>
              <a:rPr lang="en-US" dirty="0" smtClean="0"/>
              <a:t>Feel trusting of, and connected to, others</a:t>
            </a:r>
          </a:p>
          <a:p>
            <a:r>
              <a:rPr lang="en-US" dirty="0" smtClean="0"/>
              <a:t>Reinvest in interpersonal relationships</a:t>
            </a:r>
          </a:p>
          <a:p>
            <a:r>
              <a:rPr lang="en-US" dirty="0" smtClean="0"/>
              <a:t>Find meaning and pleasure in pursuits</a:t>
            </a:r>
            <a:endParaRPr lang="en-US" dirty="0"/>
          </a:p>
        </p:txBody>
      </p:sp>
      <p:sp>
        <p:nvSpPr>
          <p:cNvPr id="4" name="Footer Placeholder 3"/>
          <p:cNvSpPr>
            <a:spLocks noGrp="1"/>
          </p:cNvSpPr>
          <p:nvPr>
            <p:ph type="ftr" sz="quarter" idx="11"/>
          </p:nvPr>
        </p:nvSpPr>
        <p:spPr>
          <a:xfrm>
            <a:off x="2667000" y="6356350"/>
            <a:ext cx="3352800" cy="365125"/>
          </a:xfrm>
        </p:spPr>
        <p:txBody>
          <a:bodyPr/>
          <a:lstStyle/>
          <a:p>
            <a:r>
              <a:rPr lang="en-US" sz="2800" dirty="0" err="1" smtClean="0"/>
              <a:t>Neimeyer</a:t>
            </a:r>
            <a:r>
              <a:rPr lang="en-US" sz="2800" dirty="0" smtClean="0"/>
              <a:t> et al., 2002</a:t>
            </a:r>
            <a:endParaRPr lang="en-US"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533400" y="2362200"/>
            <a:ext cx="2222500"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Insecure Attachment Style</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0" name="Text Box 6"/>
          <p:cNvSpPr txBox="1">
            <a:spLocks noChangeArrowheads="1"/>
          </p:cNvSpPr>
          <p:nvPr/>
        </p:nvSpPr>
        <p:spPr bwMode="auto">
          <a:xfrm>
            <a:off x="6096000" y="2362200"/>
            <a:ext cx="2220913"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Secure Attachment Style</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1" name="Text Box 7"/>
          <p:cNvSpPr txBox="1">
            <a:spLocks noChangeArrowheads="1"/>
          </p:cNvSpPr>
          <p:nvPr/>
        </p:nvSpPr>
        <p:spPr bwMode="auto">
          <a:xfrm>
            <a:off x="3810000" y="2133600"/>
            <a:ext cx="1425575" cy="928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DEATH OF A SIGNIFICANT OTHER</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2" name="Text Box 8"/>
          <p:cNvSpPr txBox="1">
            <a:spLocks noChangeArrowheads="1"/>
          </p:cNvSpPr>
          <p:nvPr/>
        </p:nvSpPr>
        <p:spPr bwMode="auto">
          <a:xfrm>
            <a:off x="6096000" y="3581400"/>
            <a:ext cx="1981200" cy="13477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Non-Threatening to</a:t>
            </a:r>
            <a:r>
              <a:rPr kumimoji="0" lang="en-US" sz="1600" b="0" i="0" u="none" strike="noStrike" cap="none" normalizeH="0" baseline="0" dirty="0" smtClean="0">
                <a:ln>
                  <a:noFill/>
                </a:ln>
                <a:solidFill>
                  <a:schemeClr val="tx1"/>
                </a:solidFill>
                <a:effectLst/>
                <a:latin typeface="Calibri" pitchFamily="34" charset="0"/>
              </a:rPr>
              <a:t>:       Self,                      Happiness              Survival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6393" name="Text Box 9"/>
          <p:cNvSpPr txBox="1">
            <a:spLocks noChangeArrowheads="1"/>
          </p:cNvSpPr>
          <p:nvPr/>
        </p:nvSpPr>
        <p:spPr bwMode="auto">
          <a:xfrm>
            <a:off x="838200" y="3581400"/>
            <a:ext cx="2066925" cy="1390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Threatening to:</a:t>
            </a:r>
            <a:r>
              <a:rPr kumimoji="0" lang="en-US" sz="1600" b="0" i="0" u="none" strike="noStrike" cap="none" normalizeH="0" baseline="0" dirty="0" smtClean="0">
                <a:ln>
                  <a:noFill/>
                </a:ln>
                <a:solidFill>
                  <a:schemeClr val="tx1"/>
                </a:solidFill>
                <a:effectLst/>
                <a:latin typeface="Calibri" pitchFamily="34" charset="0"/>
              </a:rPr>
              <a:t>       Self                     Happiness              Survival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6394" name="Text Box 10"/>
          <p:cNvSpPr txBox="1">
            <a:spLocks noChangeArrowheads="1"/>
          </p:cNvSpPr>
          <p:nvPr/>
        </p:nvSpPr>
        <p:spPr bwMode="auto">
          <a:xfrm>
            <a:off x="3429000" y="3962400"/>
            <a:ext cx="2117725" cy="6810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MEANING OF THE DEATH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16396" name="Text Box 12"/>
          <p:cNvSpPr txBox="1">
            <a:spLocks noChangeArrowheads="1"/>
          </p:cNvSpPr>
          <p:nvPr/>
        </p:nvSpPr>
        <p:spPr bwMode="auto">
          <a:xfrm>
            <a:off x="1828800" y="5486400"/>
            <a:ext cx="2055813" cy="12620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Complicated Grief:       </a:t>
            </a:r>
            <a:r>
              <a:rPr kumimoji="0" lang="en-US" sz="1600" b="0" i="0" u="none" strike="noStrike" cap="none" normalizeH="0" baseline="0" dirty="0" smtClean="0">
                <a:ln>
                  <a:noFill/>
                </a:ln>
                <a:solidFill>
                  <a:schemeClr val="tx1"/>
                </a:solidFill>
                <a:effectLst/>
                <a:latin typeface="Calibri" pitchFamily="34" charset="0"/>
              </a:rPr>
              <a:t>Separation Distress        &amp;                        Traumatic Distress</a:t>
            </a:r>
            <a:endParaRPr kumimoji="0" lang="en-US" sz="1800" b="0" i="0" u="none" strike="noStrike" cap="none" normalizeH="0" baseline="0" dirty="0" smtClean="0">
              <a:ln>
                <a:noFill/>
              </a:ln>
              <a:solidFill>
                <a:schemeClr val="tx1"/>
              </a:solidFill>
              <a:effectLst/>
              <a:latin typeface="Arial" pitchFamily="34" charset="0"/>
            </a:endParaRPr>
          </a:p>
        </p:txBody>
      </p:sp>
      <p:sp>
        <p:nvSpPr>
          <p:cNvPr id="16397" name="Text Box 13"/>
          <p:cNvSpPr txBox="1">
            <a:spLocks noChangeArrowheads="1"/>
          </p:cNvSpPr>
          <p:nvPr/>
        </p:nvSpPr>
        <p:spPr bwMode="auto">
          <a:xfrm>
            <a:off x="5257800" y="5562600"/>
            <a:ext cx="2189163" cy="1209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smtClean="0">
                <a:ln>
                  <a:noFill/>
                </a:ln>
                <a:solidFill>
                  <a:schemeClr val="tx1"/>
                </a:solidFill>
                <a:effectLst/>
                <a:latin typeface="Calibri" pitchFamily="34" charset="0"/>
              </a:rPr>
              <a:t>Uncomplicated Grief:</a:t>
            </a:r>
            <a:r>
              <a:rPr kumimoji="0" lang="en-US" sz="1600" b="0" i="0" u="none" strike="noStrike" cap="none" normalizeH="0" baseline="0" smtClean="0">
                <a:ln>
                  <a:noFill/>
                </a:ln>
                <a:solidFill>
                  <a:schemeClr val="tx1"/>
                </a:solidFill>
                <a:effectLst/>
                <a:latin typeface="Calibri" pitchFamily="34" charset="0"/>
              </a:rPr>
              <a:t>       Acute Grief</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Integrated Grief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16401" name="AutoShape 17"/>
          <p:cNvCxnSpPr>
            <a:cxnSpLocks noChangeShapeType="1"/>
          </p:cNvCxnSpPr>
          <p:nvPr/>
        </p:nvCxnSpPr>
        <p:spPr bwMode="auto">
          <a:xfrm>
            <a:off x="4419600" y="3048000"/>
            <a:ext cx="9525" cy="838200"/>
          </a:xfrm>
          <a:prstGeom prst="straightConnector1">
            <a:avLst/>
          </a:prstGeom>
          <a:noFill/>
          <a:ln w="9525">
            <a:solidFill>
              <a:srgbClr val="000000"/>
            </a:solidFill>
            <a:round/>
            <a:headEnd/>
            <a:tailEnd type="triangle" w="med" len="med"/>
          </a:ln>
        </p:spPr>
      </p:cxnSp>
      <p:cxnSp>
        <p:nvCxnSpPr>
          <p:cNvPr id="16402" name="AutoShape 18"/>
          <p:cNvCxnSpPr>
            <a:cxnSpLocks noChangeShapeType="1"/>
          </p:cNvCxnSpPr>
          <p:nvPr/>
        </p:nvCxnSpPr>
        <p:spPr bwMode="auto">
          <a:xfrm>
            <a:off x="7086600" y="2971800"/>
            <a:ext cx="0" cy="514350"/>
          </a:xfrm>
          <a:prstGeom prst="straightConnector1">
            <a:avLst/>
          </a:prstGeom>
          <a:noFill/>
          <a:ln w="9525">
            <a:solidFill>
              <a:srgbClr val="000000"/>
            </a:solidFill>
            <a:round/>
            <a:headEnd/>
            <a:tailEnd type="triangle" w="med" len="med"/>
          </a:ln>
        </p:spPr>
      </p:cxnSp>
      <p:cxnSp>
        <p:nvCxnSpPr>
          <p:cNvPr id="16406" name="AutoShape 22"/>
          <p:cNvCxnSpPr>
            <a:cxnSpLocks noChangeShapeType="1"/>
          </p:cNvCxnSpPr>
          <p:nvPr/>
        </p:nvCxnSpPr>
        <p:spPr bwMode="auto">
          <a:xfrm flipH="1">
            <a:off x="7086600" y="1828800"/>
            <a:ext cx="9525" cy="533400"/>
          </a:xfrm>
          <a:prstGeom prst="straightConnector1">
            <a:avLst/>
          </a:prstGeom>
          <a:noFill/>
          <a:ln w="9525">
            <a:solidFill>
              <a:srgbClr val="000000"/>
            </a:solidFill>
            <a:round/>
            <a:headEnd/>
            <a:tailEnd type="triangle" w="med" len="med"/>
          </a:ln>
        </p:spPr>
      </p:cxnSp>
      <p:cxnSp>
        <p:nvCxnSpPr>
          <p:cNvPr id="16407" name="AutoShape 23"/>
          <p:cNvCxnSpPr>
            <a:cxnSpLocks noChangeShapeType="1"/>
          </p:cNvCxnSpPr>
          <p:nvPr/>
        </p:nvCxnSpPr>
        <p:spPr bwMode="auto">
          <a:xfrm flipH="1">
            <a:off x="1524000" y="1828800"/>
            <a:ext cx="9525" cy="533400"/>
          </a:xfrm>
          <a:prstGeom prst="straightConnector1">
            <a:avLst/>
          </a:prstGeom>
          <a:noFill/>
          <a:ln w="9525">
            <a:solidFill>
              <a:srgbClr val="000000"/>
            </a:solidFill>
            <a:round/>
            <a:headEnd/>
            <a:tailEnd type="triangle" w="med" len="med"/>
          </a:ln>
        </p:spPr>
      </p:cxnSp>
      <p:cxnSp>
        <p:nvCxnSpPr>
          <p:cNvPr id="16408" name="AutoShape 24"/>
          <p:cNvCxnSpPr>
            <a:cxnSpLocks noChangeShapeType="1"/>
          </p:cNvCxnSpPr>
          <p:nvPr/>
        </p:nvCxnSpPr>
        <p:spPr bwMode="auto">
          <a:xfrm flipH="1">
            <a:off x="1676400" y="2971800"/>
            <a:ext cx="9525" cy="533400"/>
          </a:xfrm>
          <a:prstGeom prst="straightConnector1">
            <a:avLst/>
          </a:prstGeom>
          <a:noFill/>
          <a:ln w="9525">
            <a:solidFill>
              <a:srgbClr val="000000"/>
            </a:solidFill>
            <a:round/>
            <a:headEnd/>
            <a:tailEnd type="triangle" w="med" len="med"/>
          </a:ln>
        </p:spPr>
      </p:cxnSp>
      <p:cxnSp>
        <p:nvCxnSpPr>
          <p:cNvPr id="16411" name="AutoShape 27"/>
          <p:cNvCxnSpPr>
            <a:cxnSpLocks noChangeShapeType="1"/>
          </p:cNvCxnSpPr>
          <p:nvPr/>
        </p:nvCxnSpPr>
        <p:spPr bwMode="auto">
          <a:xfrm>
            <a:off x="2743200" y="3048000"/>
            <a:ext cx="1352550" cy="876300"/>
          </a:xfrm>
          <a:prstGeom prst="straightConnector1">
            <a:avLst/>
          </a:prstGeom>
          <a:noFill/>
          <a:ln w="9525">
            <a:solidFill>
              <a:srgbClr val="000000"/>
            </a:solidFill>
            <a:round/>
            <a:headEnd/>
            <a:tailEnd type="triangle" w="med" len="med"/>
          </a:ln>
        </p:spPr>
      </p:cxnSp>
      <p:cxnSp>
        <p:nvCxnSpPr>
          <p:cNvPr id="16412" name="AutoShape 28"/>
          <p:cNvCxnSpPr>
            <a:cxnSpLocks noChangeShapeType="1"/>
          </p:cNvCxnSpPr>
          <p:nvPr/>
        </p:nvCxnSpPr>
        <p:spPr bwMode="auto">
          <a:xfrm flipH="1">
            <a:off x="4876800" y="3048000"/>
            <a:ext cx="1295400" cy="885825"/>
          </a:xfrm>
          <a:prstGeom prst="straightConnector1">
            <a:avLst/>
          </a:prstGeom>
          <a:noFill/>
          <a:ln w="9525">
            <a:solidFill>
              <a:srgbClr val="000000"/>
            </a:solidFill>
            <a:round/>
            <a:headEnd/>
            <a:tailEnd type="triangle" w="med" len="med"/>
          </a:ln>
        </p:spPr>
      </p:cxnSp>
      <p:cxnSp>
        <p:nvCxnSpPr>
          <p:cNvPr id="16413" name="AutoShape 29"/>
          <p:cNvCxnSpPr>
            <a:cxnSpLocks noChangeShapeType="1"/>
          </p:cNvCxnSpPr>
          <p:nvPr/>
        </p:nvCxnSpPr>
        <p:spPr bwMode="auto">
          <a:xfrm flipV="1">
            <a:off x="5562600" y="4267200"/>
            <a:ext cx="485775" cy="19050"/>
          </a:xfrm>
          <a:prstGeom prst="straightConnector1">
            <a:avLst/>
          </a:prstGeom>
          <a:noFill/>
          <a:ln w="9525">
            <a:solidFill>
              <a:srgbClr val="000000"/>
            </a:solidFill>
            <a:round/>
            <a:headEnd/>
            <a:tailEnd type="triangle" w="med" len="med"/>
          </a:ln>
        </p:spPr>
      </p:cxnSp>
      <p:cxnSp>
        <p:nvCxnSpPr>
          <p:cNvPr id="16414" name="AutoShape 30"/>
          <p:cNvCxnSpPr>
            <a:cxnSpLocks noChangeShapeType="1"/>
          </p:cNvCxnSpPr>
          <p:nvPr/>
        </p:nvCxnSpPr>
        <p:spPr bwMode="auto">
          <a:xfrm flipH="1">
            <a:off x="2971800" y="4267200"/>
            <a:ext cx="419100" cy="0"/>
          </a:xfrm>
          <a:prstGeom prst="straightConnector1">
            <a:avLst/>
          </a:prstGeom>
          <a:noFill/>
          <a:ln w="9525">
            <a:solidFill>
              <a:srgbClr val="000000"/>
            </a:solidFill>
            <a:round/>
            <a:headEnd/>
            <a:tailEnd type="triangle" w="med" len="med"/>
          </a:ln>
        </p:spPr>
      </p:cxnSp>
      <p:cxnSp>
        <p:nvCxnSpPr>
          <p:cNvPr id="16415" name="AutoShape 31"/>
          <p:cNvCxnSpPr>
            <a:cxnSpLocks noChangeShapeType="1"/>
          </p:cNvCxnSpPr>
          <p:nvPr/>
        </p:nvCxnSpPr>
        <p:spPr bwMode="auto">
          <a:xfrm>
            <a:off x="2438400" y="4953000"/>
            <a:ext cx="333375" cy="485775"/>
          </a:xfrm>
          <a:prstGeom prst="straightConnector1">
            <a:avLst/>
          </a:prstGeom>
          <a:noFill/>
          <a:ln w="9525">
            <a:solidFill>
              <a:srgbClr val="000000"/>
            </a:solidFill>
            <a:round/>
            <a:headEnd/>
            <a:tailEnd type="triangle" w="med" len="med"/>
          </a:ln>
        </p:spPr>
      </p:cxnSp>
      <p:cxnSp>
        <p:nvCxnSpPr>
          <p:cNvPr id="16416" name="AutoShape 32"/>
          <p:cNvCxnSpPr>
            <a:cxnSpLocks noChangeShapeType="1"/>
          </p:cNvCxnSpPr>
          <p:nvPr/>
        </p:nvCxnSpPr>
        <p:spPr bwMode="auto">
          <a:xfrm flipH="1">
            <a:off x="6248400" y="5029200"/>
            <a:ext cx="285750" cy="390525"/>
          </a:xfrm>
          <a:prstGeom prst="straightConnector1">
            <a:avLst/>
          </a:prstGeom>
          <a:noFill/>
          <a:ln w="9525">
            <a:solidFill>
              <a:srgbClr val="000000"/>
            </a:solidFill>
            <a:round/>
            <a:headEnd/>
            <a:tailEnd type="triangle" w="med" len="med"/>
          </a:ln>
        </p:spPr>
      </p:cxnSp>
      <p:sp>
        <p:nvSpPr>
          <p:cNvPr id="16417" name="Text Box 33"/>
          <p:cNvSpPr txBox="1">
            <a:spLocks noChangeArrowheads="1"/>
          </p:cNvSpPr>
          <p:nvPr/>
        </p:nvSpPr>
        <p:spPr bwMode="auto">
          <a:xfrm>
            <a:off x="457200" y="1295400"/>
            <a:ext cx="1955800" cy="5127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Childhood Insecurity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16418" name="Text Box 34"/>
          <p:cNvSpPr txBox="1">
            <a:spLocks noChangeArrowheads="1"/>
          </p:cNvSpPr>
          <p:nvPr/>
        </p:nvSpPr>
        <p:spPr bwMode="auto">
          <a:xfrm>
            <a:off x="6172200" y="1295400"/>
            <a:ext cx="1954213" cy="5127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Childhood Security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41" name="Title 1"/>
          <p:cNvSpPr txBox="1">
            <a:spLocks/>
          </p:cNvSpPr>
          <p:nvPr/>
        </p:nvSpPr>
        <p:spPr>
          <a:xfrm>
            <a:off x="457200" y="152400"/>
            <a:ext cx="8229600" cy="914400"/>
          </a:xfrm>
          <a:prstGeom prst="rect">
            <a:avLst/>
          </a:prstGeom>
        </p:spPr>
        <p:txBody>
          <a:bodyPr>
            <a:normAutofit fontScale="82500" lnSpcReduction="20000"/>
          </a:bodyPr>
          <a:lstStyle/>
          <a:p>
            <a:pPr lvl="0" algn="ctr">
              <a:spcBef>
                <a:spcPct val="0"/>
              </a:spcBef>
            </a:pPr>
            <a:r>
              <a:rPr lang="en-US" sz="4400" dirty="0" smtClean="0"/>
              <a:t>Model of Pathways to Complicated Grief</a:t>
            </a:r>
            <a:br>
              <a:rPr lang="en-US" sz="4400" dirty="0" smtClean="0"/>
            </a:br>
            <a:r>
              <a:rPr lang="en-US" sz="3700" dirty="0" smtClean="0"/>
              <a:t>(</a:t>
            </a:r>
            <a:r>
              <a:rPr lang="en-US" sz="3700" dirty="0" err="1" smtClean="0"/>
              <a:t>Neimeyer</a:t>
            </a:r>
            <a:r>
              <a:rPr lang="en-US" sz="3700" dirty="0" smtClean="0"/>
              <a:t> et al., 2002)</a:t>
            </a:r>
            <a:endParaRPr kumimoji="0" lang="en-US" sz="37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Grief</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Grief is a normal reaction to loss and refers to the distress resulting from bereavement. </a:t>
            </a:r>
          </a:p>
          <a:p>
            <a:endParaRPr lang="en-US" dirty="0" smtClean="0"/>
          </a:p>
          <a:p>
            <a:r>
              <a:rPr lang="en-US" dirty="0" smtClean="0"/>
              <a:t>Grief is multidimensional with physical, behavioral and meaning/spiritual components and is characterized by a complex set of cognitive, emotional and social adjustments that follow the death of a loved one. </a:t>
            </a:r>
          </a:p>
          <a:p>
            <a:endParaRPr lang="en-US" dirty="0" smtClean="0"/>
          </a:p>
          <a:p>
            <a:r>
              <a:rPr lang="en-US" dirty="0" smtClean="0"/>
              <a:t>There is both variance (the intensity of their grief, its duration and the ways in which they express their grief) and similarities (distress, anxiety, yearning, sadness and pre-occupation). </a:t>
            </a:r>
          </a:p>
          <a:p>
            <a:endParaRPr lang="en-US" dirty="0" smtClean="0"/>
          </a:p>
          <a:p>
            <a:r>
              <a:rPr lang="en-US" dirty="0" smtClean="0"/>
              <a:t>The majority of the population appears to cope effectively with bereavement-related distress and most people do not experience adverse bereavement-related health effects.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US" sz="5300" dirty="0" smtClean="0"/>
              <a:t>Insecure Attachment Style</a:t>
            </a:r>
            <a:br>
              <a:rPr lang="en-US" sz="5300" dirty="0" smtClean="0"/>
            </a:br>
            <a:endParaRPr lang="en-US" sz="3600" dirty="0"/>
          </a:p>
        </p:txBody>
      </p:sp>
      <p:sp>
        <p:nvSpPr>
          <p:cNvPr id="3" name="Content Placeholder 2"/>
          <p:cNvSpPr>
            <a:spLocks noGrp="1"/>
          </p:cNvSpPr>
          <p:nvPr>
            <p:ph idx="1"/>
          </p:nvPr>
        </p:nvSpPr>
        <p:spPr>
          <a:xfrm>
            <a:off x="457200" y="2590800"/>
            <a:ext cx="8229600" cy="3733800"/>
          </a:xfrm>
        </p:spPr>
        <p:txBody>
          <a:bodyPr/>
          <a:lstStyle/>
          <a:p>
            <a:r>
              <a:rPr lang="en-US" dirty="0" smtClean="0"/>
              <a:t>Compulsive </a:t>
            </a:r>
            <a:r>
              <a:rPr lang="en-US" dirty="0" err="1" smtClean="0"/>
              <a:t>caregiving</a:t>
            </a:r>
            <a:endParaRPr lang="en-US" dirty="0" smtClean="0"/>
          </a:p>
          <a:p>
            <a:endParaRPr lang="en-US" sz="1600" dirty="0" smtClean="0"/>
          </a:p>
          <a:p>
            <a:r>
              <a:rPr lang="en-US" dirty="0" smtClean="0"/>
              <a:t>Defensive separation</a:t>
            </a:r>
          </a:p>
          <a:p>
            <a:endParaRPr lang="en-US" sz="1600" dirty="0" smtClean="0"/>
          </a:p>
          <a:p>
            <a:r>
              <a:rPr lang="en-US" dirty="0" smtClean="0"/>
              <a:t>Excessive dependency</a:t>
            </a:r>
          </a:p>
          <a:p>
            <a:endParaRPr lang="en-US" sz="1600" dirty="0" smtClean="0"/>
          </a:p>
          <a:p>
            <a:r>
              <a:rPr lang="en-US" dirty="0" smtClean="0"/>
              <a:t>Unstable attachment styles (disorganized)</a:t>
            </a:r>
            <a:endParaRPr lang="en-US" dirty="0"/>
          </a:p>
        </p:txBody>
      </p:sp>
      <p:sp>
        <p:nvSpPr>
          <p:cNvPr id="4" name="Footer Placeholder 3"/>
          <p:cNvSpPr>
            <a:spLocks noGrp="1"/>
          </p:cNvSpPr>
          <p:nvPr>
            <p:ph type="ftr" sz="quarter" idx="11"/>
          </p:nvPr>
        </p:nvSpPr>
        <p:spPr/>
        <p:txBody>
          <a:bodyPr/>
          <a:lstStyle/>
          <a:p>
            <a:r>
              <a:rPr lang="en-US" sz="2800" dirty="0" err="1" smtClean="0"/>
              <a:t>Neimeyer</a:t>
            </a:r>
            <a:r>
              <a:rPr lang="en-US" sz="2800" dirty="0" smtClean="0"/>
              <a:t> et al., 2002</a:t>
            </a:r>
            <a:endParaRPr lang="en-US"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533400" y="2362200"/>
            <a:ext cx="2222500"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Insecure Attachment Style</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0" name="Text Box 6"/>
          <p:cNvSpPr txBox="1">
            <a:spLocks noChangeArrowheads="1"/>
          </p:cNvSpPr>
          <p:nvPr/>
        </p:nvSpPr>
        <p:spPr bwMode="auto">
          <a:xfrm>
            <a:off x="6096000" y="2362200"/>
            <a:ext cx="2220913" cy="584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Secure Attachment Style</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1" name="Text Box 7"/>
          <p:cNvSpPr txBox="1">
            <a:spLocks noChangeArrowheads="1"/>
          </p:cNvSpPr>
          <p:nvPr/>
        </p:nvSpPr>
        <p:spPr bwMode="auto">
          <a:xfrm>
            <a:off x="3810000" y="2133600"/>
            <a:ext cx="1425575" cy="928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DEATH OF A SIGNIFICANT OTHER</a:t>
            </a:r>
            <a:endParaRPr kumimoji="0" lang="en-US" sz="1800" b="1" i="0" u="none" strike="noStrike" cap="none" normalizeH="0" baseline="0" dirty="0" smtClean="0">
              <a:ln>
                <a:noFill/>
              </a:ln>
              <a:solidFill>
                <a:schemeClr val="tx1"/>
              </a:solidFill>
              <a:effectLst/>
              <a:latin typeface="Arial" pitchFamily="34" charset="0"/>
            </a:endParaRPr>
          </a:p>
        </p:txBody>
      </p:sp>
      <p:sp>
        <p:nvSpPr>
          <p:cNvPr id="16392" name="Text Box 8"/>
          <p:cNvSpPr txBox="1">
            <a:spLocks noChangeArrowheads="1"/>
          </p:cNvSpPr>
          <p:nvPr/>
        </p:nvSpPr>
        <p:spPr bwMode="auto">
          <a:xfrm>
            <a:off x="6096000" y="3581400"/>
            <a:ext cx="1981200" cy="13477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Non-Threatening to</a:t>
            </a:r>
            <a:r>
              <a:rPr kumimoji="0" lang="en-US" sz="1600" b="0" i="0" u="none" strike="noStrike" cap="none" normalizeH="0" baseline="0" dirty="0" smtClean="0">
                <a:ln>
                  <a:noFill/>
                </a:ln>
                <a:solidFill>
                  <a:schemeClr val="tx1"/>
                </a:solidFill>
                <a:effectLst/>
                <a:latin typeface="Calibri" pitchFamily="34" charset="0"/>
              </a:rPr>
              <a:t>:       Self,                      Happiness              Survival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6393" name="Text Box 9"/>
          <p:cNvSpPr txBox="1">
            <a:spLocks noChangeArrowheads="1"/>
          </p:cNvSpPr>
          <p:nvPr/>
        </p:nvSpPr>
        <p:spPr bwMode="auto">
          <a:xfrm>
            <a:off x="838200" y="3581400"/>
            <a:ext cx="2066925" cy="1390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Threatening to:</a:t>
            </a:r>
            <a:r>
              <a:rPr kumimoji="0" lang="en-US" sz="1600" b="0" i="0" u="none" strike="noStrike" cap="none" normalizeH="0" baseline="0" dirty="0" smtClean="0">
                <a:ln>
                  <a:noFill/>
                </a:ln>
                <a:solidFill>
                  <a:schemeClr val="tx1"/>
                </a:solidFill>
                <a:effectLst/>
                <a:latin typeface="Calibri" pitchFamily="34" charset="0"/>
              </a:rPr>
              <a:t>       Self                     Happiness              Survival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6394" name="Text Box 10"/>
          <p:cNvSpPr txBox="1">
            <a:spLocks noChangeArrowheads="1"/>
          </p:cNvSpPr>
          <p:nvPr/>
        </p:nvSpPr>
        <p:spPr bwMode="auto">
          <a:xfrm>
            <a:off x="3429000" y="3962400"/>
            <a:ext cx="2117725" cy="6810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MEANING OF THE DEATH</a:t>
            </a:r>
            <a:endParaRPr kumimoji="0" lang="en-US" sz="1800" b="0" i="0" u="none" strike="noStrike" cap="none" normalizeH="0" baseline="0" dirty="0" smtClean="0">
              <a:ln>
                <a:noFill/>
              </a:ln>
              <a:solidFill>
                <a:schemeClr val="tx1"/>
              </a:solidFill>
              <a:effectLst/>
              <a:latin typeface="Arial" pitchFamily="34" charset="0"/>
            </a:endParaRPr>
          </a:p>
        </p:txBody>
      </p:sp>
      <p:sp>
        <p:nvSpPr>
          <p:cNvPr id="16396" name="Text Box 12"/>
          <p:cNvSpPr txBox="1">
            <a:spLocks noChangeArrowheads="1"/>
          </p:cNvSpPr>
          <p:nvPr/>
        </p:nvSpPr>
        <p:spPr bwMode="auto">
          <a:xfrm>
            <a:off x="1828800" y="5486400"/>
            <a:ext cx="2055813" cy="12620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Complicated Grief:       </a:t>
            </a:r>
            <a:r>
              <a:rPr kumimoji="0" lang="en-US" sz="1600" b="0" i="0" u="none" strike="noStrike" cap="none" normalizeH="0" baseline="0" dirty="0" smtClean="0">
                <a:ln>
                  <a:noFill/>
                </a:ln>
                <a:solidFill>
                  <a:schemeClr val="tx1"/>
                </a:solidFill>
                <a:effectLst/>
                <a:latin typeface="Calibri" pitchFamily="34" charset="0"/>
              </a:rPr>
              <a:t>Separation Distress        &amp;                        Traumatic Distress</a:t>
            </a:r>
            <a:endParaRPr kumimoji="0" lang="en-US" sz="1800" b="0" i="0" u="none" strike="noStrike" cap="none" normalizeH="0" baseline="0" dirty="0" smtClean="0">
              <a:ln>
                <a:noFill/>
              </a:ln>
              <a:solidFill>
                <a:schemeClr val="tx1"/>
              </a:solidFill>
              <a:effectLst/>
              <a:latin typeface="Arial" pitchFamily="34" charset="0"/>
            </a:endParaRPr>
          </a:p>
        </p:txBody>
      </p:sp>
      <p:sp>
        <p:nvSpPr>
          <p:cNvPr id="16397" name="Text Box 13"/>
          <p:cNvSpPr txBox="1">
            <a:spLocks noChangeArrowheads="1"/>
          </p:cNvSpPr>
          <p:nvPr/>
        </p:nvSpPr>
        <p:spPr bwMode="auto">
          <a:xfrm>
            <a:off x="5257800" y="5562600"/>
            <a:ext cx="2189163" cy="1209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smtClean="0">
                <a:ln>
                  <a:noFill/>
                </a:ln>
                <a:solidFill>
                  <a:schemeClr val="tx1"/>
                </a:solidFill>
                <a:effectLst/>
                <a:latin typeface="Calibri" pitchFamily="34" charset="0"/>
              </a:rPr>
              <a:t>Uncomplicated Grief:</a:t>
            </a:r>
            <a:r>
              <a:rPr kumimoji="0" lang="en-US" sz="1600" b="0" i="0" u="none" strike="noStrike" cap="none" normalizeH="0" baseline="0" smtClean="0">
                <a:ln>
                  <a:noFill/>
                </a:ln>
                <a:solidFill>
                  <a:schemeClr val="tx1"/>
                </a:solidFill>
                <a:effectLst/>
                <a:latin typeface="Calibri" pitchFamily="34" charset="0"/>
              </a:rPr>
              <a:t>       Acute Grief</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Integrated Grief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cxnSp>
        <p:nvCxnSpPr>
          <p:cNvPr id="16401" name="AutoShape 17"/>
          <p:cNvCxnSpPr>
            <a:cxnSpLocks noChangeShapeType="1"/>
          </p:cNvCxnSpPr>
          <p:nvPr/>
        </p:nvCxnSpPr>
        <p:spPr bwMode="auto">
          <a:xfrm>
            <a:off x="4419600" y="3048000"/>
            <a:ext cx="9525" cy="838200"/>
          </a:xfrm>
          <a:prstGeom prst="straightConnector1">
            <a:avLst/>
          </a:prstGeom>
          <a:noFill/>
          <a:ln w="9525">
            <a:solidFill>
              <a:srgbClr val="000000"/>
            </a:solidFill>
            <a:round/>
            <a:headEnd/>
            <a:tailEnd type="triangle" w="med" len="med"/>
          </a:ln>
        </p:spPr>
      </p:cxnSp>
      <p:cxnSp>
        <p:nvCxnSpPr>
          <p:cNvPr id="16402" name="AutoShape 18"/>
          <p:cNvCxnSpPr>
            <a:cxnSpLocks noChangeShapeType="1"/>
          </p:cNvCxnSpPr>
          <p:nvPr/>
        </p:nvCxnSpPr>
        <p:spPr bwMode="auto">
          <a:xfrm>
            <a:off x="7086600" y="2971800"/>
            <a:ext cx="0" cy="514350"/>
          </a:xfrm>
          <a:prstGeom prst="straightConnector1">
            <a:avLst/>
          </a:prstGeom>
          <a:noFill/>
          <a:ln w="9525">
            <a:solidFill>
              <a:srgbClr val="000000"/>
            </a:solidFill>
            <a:round/>
            <a:headEnd/>
            <a:tailEnd type="triangle" w="med" len="med"/>
          </a:ln>
        </p:spPr>
      </p:cxnSp>
      <p:cxnSp>
        <p:nvCxnSpPr>
          <p:cNvPr id="16406" name="AutoShape 22"/>
          <p:cNvCxnSpPr>
            <a:cxnSpLocks noChangeShapeType="1"/>
          </p:cNvCxnSpPr>
          <p:nvPr/>
        </p:nvCxnSpPr>
        <p:spPr bwMode="auto">
          <a:xfrm flipH="1">
            <a:off x="7086600" y="1828800"/>
            <a:ext cx="9525" cy="533400"/>
          </a:xfrm>
          <a:prstGeom prst="straightConnector1">
            <a:avLst/>
          </a:prstGeom>
          <a:noFill/>
          <a:ln w="9525">
            <a:solidFill>
              <a:srgbClr val="000000"/>
            </a:solidFill>
            <a:round/>
            <a:headEnd/>
            <a:tailEnd type="triangle" w="med" len="med"/>
          </a:ln>
        </p:spPr>
      </p:cxnSp>
      <p:cxnSp>
        <p:nvCxnSpPr>
          <p:cNvPr id="16407" name="AutoShape 23"/>
          <p:cNvCxnSpPr>
            <a:cxnSpLocks noChangeShapeType="1"/>
          </p:cNvCxnSpPr>
          <p:nvPr/>
        </p:nvCxnSpPr>
        <p:spPr bwMode="auto">
          <a:xfrm flipH="1">
            <a:off x="1524000" y="1828800"/>
            <a:ext cx="9525" cy="533400"/>
          </a:xfrm>
          <a:prstGeom prst="straightConnector1">
            <a:avLst/>
          </a:prstGeom>
          <a:noFill/>
          <a:ln w="9525">
            <a:solidFill>
              <a:srgbClr val="000000"/>
            </a:solidFill>
            <a:round/>
            <a:headEnd/>
            <a:tailEnd type="triangle" w="med" len="med"/>
          </a:ln>
        </p:spPr>
      </p:cxnSp>
      <p:cxnSp>
        <p:nvCxnSpPr>
          <p:cNvPr id="16408" name="AutoShape 24"/>
          <p:cNvCxnSpPr>
            <a:cxnSpLocks noChangeShapeType="1"/>
          </p:cNvCxnSpPr>
          <p:nvPr/>
        </p:nvCxnSpPr>
        <p:spPr bwMode="auto">
          <a:xfrm flipH="1">
            <a:off x="1676400" y="2971800"/>
            <a:ext cx="9525" cy="533400"/>
          </a:xfrm>
          <a:prstGeom prst="straightConnector1">
            <a:avLst/>
          </a:prstGeom>
          <a:noFill/>
          <a:ln w="9525">
            <a:solidFill>
              <a:srgbClr val="000000"/>
            </a:solidFill>
            <a:round/>
            <a:headEnd/>
            <a:tailEnd type="triangle" w="med" len="med"/>
          </a:ln>
        </p:spPr>
      </p:cxnSp>
      <p:cxnSp>
        <p:nvCxnSpPr>
          <p:cNvPr id="16411" name="AutoShape 27"/>
          <p:cNvCxnSpPr>
            <a:cxnSpLocks noChangeShapeType="1"/>
          </p:cNvCxnSpPr>
          <p:nvPr/>
        </p:nvCxnSpPr>
        <p:spPr bwMode="auto">
          <a:xfrm>
            <a:off x="2743200" y="3048000"/>
            <a:ext cx="1352550" cy="876300"/>
          </a:xfrm>
          <a:prstGeom prst="straightConnector1">
            <a:avLst/>
          </a:prstGeom>
          <a:noFill/>
          <a:ln w="9525">
            <a:solidFill>
              <a:srgbClr val="000000"/>
            </a:solidFill>
            <a:round/>
            <a:headEnd/>
            <a:tailEnd type="triangle" w="med" len="med"/>
          </a:ln>
        </p:spPr>
      </p:cxnSp>
      <p:cxnSp>
        <p:nvCxnSpPr>
          <p:cNvPr id="16412" name="AutoShape 28"/>
          <p:cNvCxnSpPr>
            <a:cxnSpLocks noChangeShapeType="1"/>
          </p:cNvCxnSpPr>
          <p:nvPr/>
        </p:nvCxnSpPr>
        <p:spPr bwMode="auto">
          <a:xfrm flipH="1">
            <a:off x="4876800" y="3048000"/>
            <a:ext cx="1295400" cy="885825"/>
          </a:xfrm>
          <a:prstGeom prst="straightConnector1">
            <a:avLst/>
          </a:prstGeom>
          <a:noFill/>
          <a:ln w="9525">
            <a:solidFill>
              <a:srgbClr val="000000"/>
            </a:solidFill>
            <a:round/>
            <a:headEnd/>
            <a:tailEnd type="triangle" w="med" len="med"/>
          </a:ln>
        </p:spPr>
      </p:cxnSp>
      <p:cxnSp>
        <p:nvCxnSpPr>
          <p:cNvPr id="16413" name="AutoShape 29"/>
          <p:cNvCxnSpPr>
            <a:cxnSpLocks noChangeShapeType="1"/>
          </p:cNvCxnSpPr>
          <p:nvPr/>
        </p:nvCxnSpPr>
        <p:spPr bwMode="auto">
          <a:xfrm flipV="1">
            <a:off x="5562600" y="4267200"/>
            <a:ext cx="485775" cy="19050"/>
          </a:xfrm>
          <a:prstGeom prst="straightConnector1">
            <a:avLst/>
          </a:prstGeom>
          <a:noFill/>
          <a:ln w="9525">
            <a:solidFill>
              <a:srgbClr val="000000"/>
            </a:solidFill>
            <a:round/>
            <a:headEnd/>
            <a:tailEnd type="triangle" w="med" len="med"/>
          </a:ln>
        </p:spPr>
      </p:cxnSp>
      <p:cxnSp>
        <p:nvCxnSpPr>
          <p:cNvPr id="16414" name="AutoShape 30"/>
          <p:cNvCxnSpPr>
            <a:cxnSpLocks noChangeShapeType="1"/>
          </p:cNvCxnSpPr>
          <p:nvPr/>
        </p:nvCxnSpPr>
        <p:spPr bwMode="auto">
          <a:xfrm flipH="1">
            <a:off x="2971800" y="4267200"/>
            <a:ext cx="419100" cy="0"/>
          </a:xfrm>
          <a:prstGeom prst="straightConnector1">
            <a:avLst/>
          </a:prstGeom>
          <a:noFill/>
          <a:ln w="9525">
            <a:solidFill>
              <a:srgbClr val="000000"/>
            </a:solidFill>
            <a:round/>
            <a:headEnd/>
            <a:tailEnd type="triangle" w="med" len="med"/>
          </a:ln>
        </p:spPr>
      </p:cxnSp>
      <p:cxnSp>
        <p:nvCxnSpPr>
          <p:cNvPr id="16415" name="AutoShape 31"/>
          <p:cNvCxnSpPr>
            <a:cxnSpLocks noChangeShapeType="1"/>
          </p:cNvCxnSpPr>
          <p:nvPr/>
        </p:nvCxnSpPr>
        <p:spPr bwMode="auto">
          <a:xfrm>
            <a:off x="2438400" y="4953000"/>
            <a:ext cx="333375" cy="485775"/>
          </a:xfrm>
          <a:prstGeom prst="straightConnector1">
            <a:avLst/>
          </a:prstGeom>
          <a:noFill/>
          <a:ln w="9525">
            <a:solidFill>
              <a:srgbClr val="000000"/>
            </a:solidFill>
            <a:round/>
            <a:headEnd/>
            <a:tailEnd type="triangle" w="med" len="med"/>
          </a:ln>
        </p:spPr>
      </p:cxnSp>
      <p:cxnSp>
        <p:nvCxnSpPr>
          <p:cNvPr id="16416" name="AutoShape 32"/>
          <p:cNvCxnSpPr>
            <a:cxnSpLocks noChangeShapeType="1"/>
          </p:cNvCxnSpPr>
          <p:nvPr/>
        </p:nvCxnSpPr>
        <p:spPr bwMode="auto">
          <a:xfrm flipH="1">
            <a:off x="6248400" y="5029200"/>
            <a:ext cx="285750" cy="390525"/>
          </a:xfrm>
          <a:prstGeom prst="straightConnector1">
            <a:avLst/>
          </a:prstGeom>
          <a:noFill/>
          <a:ln w="9525">
            <a:solidFill>
              <a:srgbClr val="000000"/>
            </a:solidFill>
            <a:round/>
            <a:headEnd/>
            <a:tailEnd type="triangle" w="med" len="med"/>
          </a:ln>
        </p:spPr>
      </p:cxnSp>
      <p:sp>
        <p:nvSpPr>
          <p:cNvPr id="16417" name="Text Box 33"/>
          <p:cNvSpPr txBox="1">
            <a:spLocks noChangeArrowheads="1"/>
          </p:cNvSpPr>
          <p:nvPr/>
        </p:nvSpPr>
        <p:spPr bwMode="auto">
          <a:xfrm>
            <a:off x="457200" y="1295400"/>
            <a:ext cx="1955800" cy="5127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Childhood Insecurity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16418" name="Text Box 34"/>
          <p:cNvSpPr txBox="1">
            <a:spLocks noChangeArrowheads="1"/>
          </p:cNvSpPr>
          <p:nvPr/>
        </p:nvSpPr>
        <p:spPr bwMode="auto">
          <a:xfrm>
            <a:off x="6172200" y="1295400"/>
            <a:ext cx="1954213" cy="5127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Childhood Security</a:t>
            </a:r>
            <a:endParaRPr kumimoji="0" lang="en-US" sz="1800" b="0" i="0" u="none" strike="noStrike" cap="none" normalizeH="0" baseline="0" dirty="0" smtClean="0">
              <a:ln>
                <a:noFill/>
              </a:ln>
              <a:solidFill>
                <a:schemeClr val="tx1"/>
              </a:solidFill>
              <a:effectLst/>
              <a:latin typeface="Arial" pitchFamily="34" charset="0"/>
            </a:endParaRPr>
          </a:p>
        </p:txBody>
      </p:sp>
      <p:sp>
        <p:nvSpPr>
          <p:cNvPr id="41" name="Title 1"/>
          <p:cNvSpPr txBox="1">
            <a:spLocks/>
          </p:cNvSpPr>
          <p:nvPr/>
        </p:nvSpPr>
        <p:spPr>
          <a:xfrm>
            <a:off x="457200" y="152400"/>
            <a:ext cx="8229600" cy="914400"/>
          </a:xfrm>
          <a:prstGeom prst="rect">
            <a:avLst/>
          </a:prstGeom>
        </p:spPr>
        <p:txBody>
          <a:bodyPr>
            <a:normAutofit fontScale="82500" lnSpcReduction="20000"/>
          </a:bodyPr>
          <a:lstStyle/>
          <a:p>
            <a:pPr lvl="0" algn="ctr">
              <a:spcBef>
                <a:spcPct val="0"/>
              </a:spcBef>
            </a:pPr>
            <a:r>
              <a:rPr lang="en-US" sz="4400" dirty="0" smtClean="0"/>
              <a:t>Model of Pathways to Complicated Grief</a:t>
            </a:r>
            <a:br>
              <a:rPr lang="en-US" sz="4400" dirty="0" smtClean="0"/>
            </a:br>
            <a:r>
              <a:rPr lang="en-US" sz="3700" dirty="0" smtClean="0"/>
              <a:t>(</a:t>
            </a:r>
            <a:r>
              <a:rPr lang="en-US" sz="3700" dirty="0" err="1" smtClean="0"/>
              <a:t>Neimeyer</a:t>
            </a:r>
            <a:r>
              <a:rPr lang="en-US" sz="3700" dirty="0" smtClean="0"/>
              <a:t> et al., 2002)</a:t>
            </a:r>
            <a:endParaRPr kumimoji="0" lang="en-US" sz="37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8229600" cy="1143000"/>
          </a:xfrm>
        </p:spPr>
        <p:txBody>
          <a:bodyPr>
            <a:normAutofit fontScale="90000"/>
          </a:bodyPr>
          <a:lstStyle/>
          <a:p>
            <a:r>
              <a:rPr lang="en-US" sz="5300" dirty="0" smtClean="0"/>
              <a:t>Complicated Grief</a:t>
            </a:r>
            <a:br>
              <a:rPr lang="en-US" sz="5300" dirty="0" smtClean="0"/>
            </a:br>
            <a:endParaRPr lang="en-US" sz="3600" dirty="0"/>
          </a:p>
        </p:txBody>
      </p:sp>
      <p:sp>
        <p:nvSpPr>
          <p:cNvPr id="3" name="Content Placeholder 2"/>
          <p:cNvSpPr>
            <a:spLocks noGrp="1"/>
          </p:cNvSpPr>
          <p:nvPr>
            <p:ph idx="1"/>
          </p:nvPr>
        </p:nvSpPr>
        <p:spPr/>
        <p:txBody>
          <a:bodyPr/>
          <a:lstStyle/>
          <a:p>
            <a:r>
              <a:rPr lang="en-US" dirty="0" smtClean="0"/>
              <a:t>Separation Distress:</a:t>
            </a:r>
          </a:p>
          <a:p>
            <a:pPr marL="1200150" lvl="3" indent="-342900"/>
            <a:r>
              <a:rPr lang="en-US" sz="2800" dirty="0" smtClean="0"/>
              <a:t>Yearning, searching, loneliness, preoccupation with thoughts of the deceased</a:t>
            </a:r>
          </a:p>
          <a:p>
            <a:endParaRPr lang="en-US" dirty="0" smtClean="0"/>
          </a:p>
          <a:p>
            <a:r>
              <a:rPr lang="en-US" dirty="0" smtClean="0"/>
              <a:t>Traumatic Distress:</a:t>
            </a:r>
          </a:p>
          <a:p>
            <a:pPr lvl="1"/>
            <a:r>
              <a:rPr lang="en-US" dirty="0" smtClean="0"/>
              <a:t>Sense of futility, numbness/detachment, disbelief, anger, shattered worldview (loss of security, trust, control) emptiness and loss of meaning</a:t>
            </a:r>
          </a:p>
          <a:p>
            <a:pPr lvl="1"/>
            <a:endParaRPr lang="en-US" dirty="0" smtClean="0"/>
          </a:p>
          <a:p>
            <a:pPr lvl="1"/>
            <a:endParaRPr lang="en-US" dirty="0"/>
          </a:p>
        </p:txBody>
      </p:sp>
      <p:sp>
        <p:nvSpPr>
          <p:cNvPr id="4" name="Footer Placeholder 3"/>
          <p:cNvSpPr>
            <a:spLocks noGrp="1"/>
          </p:cNvSpPr>
          <p:nvPr>
            <p:ph type="ftr" sz="quarter" idx="11"/>
          </p:nvPr>
        </p:nvSpPr>
        <p:spPr>
          <a:xfrm>
            <a:off x="2667000" y="6356350"/>
            <a:ext cx="3352800" cy="365125"/>
          </a:xfrm>
        </p:spPr>
        <p:txBody>
          <a:bodyPr/>
          <a:lstStyle/>
          <a:p>
            <a:r>
              <a:rPr lang="en-US" sz="2800" dirty="0" err="1" smtClean="0"/>
              <a:t>Neimeyer</a:t>
            </a:r>
            <a:r>
              <a:rPr lang="en-US" sz="2800" dirty="0" smtClean="0"/>
              <a:t> et al., 2002</a:t>
            </a:r>
            <a:endParaRPr lang="en-US" sz="2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smtClean="0"/>
              <a:t>Prevalence of Loss and Complicated Grief Among Psychiatric Outpatients</a:t>
            </a:r>
            <a:br>
              <a:rPr lang="en-US" dirty="0" smtClean="0"/>
            </a:br>
            <a:r>
              <a:rPr lang="en-US" dirty="0" smtClean="0"/>
              <a:t>(Piper et a., 2001</a:t>
            </a:r>
            <a:endParaRPr lang="en-US" dirty="0"/>
          </a:p>
        </p:txBody>
      </p:sp>
      <p:sp>
        <p:nvSpPr>
          <p:cNvPr id="3" name="Content Placeholder 2"/>
          <p:cNvSpPr>
            <a:spLocks noGrp="1"/>
          </p:cNvSpPr>
          <p:nvPr>
            <p:ph idx="1"/>
          </p:nvPr>
        </p:nvSpPr>
        <p:spPr>
          <a:xfrm>
            <a:off x="457200" y="2286000"/>
            <a:ext cx="8229600" cy="3840163"/>
          </a:xfrm>
        </p:spPr>
        <p:txBody>
          <a:bodyPr>
            <a:normAutofit fontScale="92500" lnSpcReduction="10000"/>
          </a:bodyPr>
          <a:lstStyle/>
          <a:p>
            <a:r>
              <a:rPr lang="en-US" dirty="0" smtClean="0"/>
              <a:t>Utilized intake process for outpatient services</a:t>
            </a:r>
          </a:p>
          <a:p>
            <a:endParaRPr lang="en-US" dirty="0" smtClean="0"/>
          </a:p>
          <a:p>
            <a:r>
              <a:rPr lang="en-US" dirty="0" smtClean="0"/>
              <a:t>Conducted at 2 psychiatric hospitals (Canada)</a:t>
            </a:r>
          </a:p>
          <a:p>
            <a:endParaRPr lang="en-US" dirty="0" smtClean="0"/>
          </a:p>
          <a:p>
            <a:r>
              <a:rPr lang="en-US" dirty="0" smtClean="0"/>
              <a:t>Complete assessments provided to 235 patients</a:t>
            </a:r>
          </a:p>
          <a:p>
            <a:endParaRPr lang="en-US" dirty="0"/>
          </a:p>
          <a:p>
            <a:r>
              <a:rPr lang="en-US" dirty="0" smtClean="0"/>
              <a:t>Average age was 42</a:t>
            </a:r>
          </a:p>
          <a:p>
            <a:endParaRPr lang="en-US" dirty="0"/>
          </a:p>
        </p:txBody>
      </p:sp>
    </p:spTree>
    <p:extLst>
      <p:ext uri="{BB962C8B-B14F-4D97-AF65-F5344CB8AC3E}">
        <p14:creationId xmlns:p14="http://schemas.microsoft.com/office/powerpoint/2010/main" val="24170369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dirty="0" smtClean="0"/>
              <a:t/>
            </a:r>
            <a:br>
              <a:rPr lang="en-US" dirty="0" smtClean="0"/>
            </a:br>
            <a:r>
              <a:rPr lang="en-US" dirty="0" smtClean="0"/>
              <a:t>Prevalence </a:t>
            </a:r>
            <a:r>
              <a:rPr lang="en-US" dirty="0"/>
              <a:t>of Loss and Complicated Grief Among Psychiatric Outpatients</a:t>
            </a:r>
            <a:br>
              <a:rPr lang="en-US" dirty="0"/>
            </a:br>
            <a:endParaRPr lang="en-US" dirty="0"/>
          </a:p>
        </p:txBody>
      </p:sp>
      <p:sp>
        <p:nvSpPr>
          <p:cNvPr id="3" name="Content Placeholder 2"/>
          <p:cNvSpPr>
            <a:spLocks noGrp="1"/>
          </p:cNvSpPr>
          <p:nvPr>
            <p:ph idx="1"/>
          </p:nvPr>
        </p:nvSpPr>
        <p:spPr>
          <a:xfrm>
            <a:off x="457200" y="2133600"/>
            <a:ext cx="8229600" cy="3992563"/>
          </a:xfrm>
        </p:spPr>
        <p:txBody>
          <a:bodyPr/>
          <a:lstStyle/>
          <a:p>
            <a:r>
              <a:rPr lang="en-US" dirty="0" smtClean="0"/>
              <a:t>Over 55% of sample had experienced a significant loss: death of a parent, a partner, a child, a sibling, or close friend</a:t>
            </a:r>
            <a:endParaRPr lang="en-US" dirty="0"/>
          </a:p>
          <a:p>
            <a:endParaRPr lang="en-US" dirty="0" smtClean="0"/>
          </a:p>
          <a:p>
            <a:r>
              <a:rPr lang="en-US" dirty="0" smtClean="0"/>
              <a:t>Mean time since loss was 10 years</a:t>
            </a:r>
            <a:endParaRPr lang="en-US" dirty="0"/>
          </a:p>
        </p:txBody>
      </p:sp>
      <p:sp>
        <p:nvSpPr>
          <p:cNvPr id="5" name="Footer Placeholder 4"/>
          <p:cNvSpPr>
            <a:spLocks noGrp="1"/>
          </p:cNvSpPr>
          <p:nvPr>
            <p:ph type="ftr" sz="quarter" idx="11"/>
          </p:nvPr>
        </p:nvSpPr>
        <p:spPr/>
        <p:txBody>
          <a:bodyPr/>
          <a:lstStyle/>
          <a:p>
            <a:r>
              <a:rPr lang="en-US" sz="2800" dirty="0" smtClean="0"/>
              <a:t>Piper et al., 2001</a:t>
            </a:r>
            <a:endParaRPr lang="en-US" sz="2800" dirty="0"/>
          </a:p>
        </p:txBody>
      </p:sp>
    </p:spTree>
    <p:extLst>
      <p:ext uri="{BB962C8B-B14F-4D97-AF65-F5344CB8AC3E}">
        <p14:creationId xmlns:p14="http://schemas.microsoft.com/office/powerpoint/2010/main" val="10376417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Prevalence of Loss and Complicated Grief Among Psychiatric Outpatients</a:t>
            </a:r>
            <a:br>
              <a:rPr lang="en-US" dirty="0"/>
            </a:br>
            <a:r>
              <a:rPr lang="en-US" dirty="0"/>
              <a:t>(Piper et a., 2001</a:t>
            </a:r>
          </a:p>
        </p:txBody>
      </p:sp>
      <p:sp>
        <p:nvSpPr>
          <p:cNvPr id="3" name="Content Placeholder 2"/>
          <p:cNvSpPr>
            <a:spLocks noGrp="1"/>
          </p:cNvSpPr>
          <p:nvPr>
            <p:ph idx="1"/>
          </p:nvPr>
        </p:nvSpPr>
        <p:spPr>
          <a:xfrm>
            <a:off x="457200" y="1905000"/>
            <a:ext cx="8229600" cy="4221163"/>
          </a:xfrm>
        </p:spPr>
        <p:txBody>
          <a:bodyPr>
            <a:normAutofit fontScale="92500" lnSpcReduction="20000"/>
          </a:bodyPr>
          <a:lstStyle/>
          <a:p>
            <a:r>
              <a:rPr lang="en-US" dirty="0" smtClean="0"/>
              <a:t>33% met criteria for complicated grief</a:t>
            </a:r>
          </a:p>
          <a:p>
            <a:pPr lvl="1"/>
            <a:r>
              <a:rPr lang="en-US" dirty="0" smtClean="0"/>
              <a:t>17</a:t>
            </a:r>
            <a:r>
              <a:rPr lang="en-US" dirty="0"/>
              <a:t>% met criteria for moderate levels</a:t>
            </a:r>
          </a:p>
          <a:p>
            <a:pPr lvl="1"/>
            <a:r>
              <a:rPr lang="en-US" dirty="0"/>
              <a:t>16% met criteria for severe levels </a:t>
            </a:r>
          </a:p>
          <a:p>
            <a:endParaRPr lang="en-US" dirty="0" smtClean="0"/>
          </a:p>
          <a:p>
            <a:r>
              <a:rPr lang="en-US" dirty="0"/>
              <a:t>Patients meeting criteria for severe level of CG were significantly more likely </a:t>
            </a:r>
            <a:r>
              <a:rPr lang="en-US" dirty="0" smtClean="0"/>
              <a:t>to </a:t>
            </a:r>
            <a:r>
              <a:rPr lang="en-US" dirty="0"/>
              <a:t>have </a:t>
            </a:r>
            <a:r>
              <a:rPr lang="en-US" dirty="0" smtClean="0"/>
              <a:t>significantly higher </a:t>
            </a:r>
            <a:r>
              <a:rPr lang="en-US" dirty="0"/>
              <a:t>levels </a:t>
            </a:r>
            <a:r>
              <a:rPr lang="en-US" dirty="0" smtClean="0"/>
              <a:t>of: </a:t>
            </a:r>
          </a:p>
          <a:p>
            <a:pPr lvl="1"/>
            <a:r>
              <a:rPr lang="en-US" dirty="0" smtClean="0"/>
              <a:t>Depression</a:t>
            </a:r>
            <a:r>
              <a:rPr lang="en-US" dirty="0"/>
              <a:t>, </a:t>
            </a:r>
            <a:endParaRPr lang="en-US" dirty="0" smtClean="0"/>
          </a:p>
          <a:p>
            <a:pPr lvl="1"/>
            <a:r>
              <a:rPr lang="en-US" dirty="0" smtClean="0"/>
              <a:t>Anxiety  </a:t>
            </a:r>
          </a:p>
          <a:p>
            <a:pPr lvl="1"/>
            <a:r>
              <a:rPr lang="en-US" dirty="0"/>
              <a:t>G</a:t>
            </a:r>
            <a:r>
              <a:rPr lang="en-US" dirty="0" smtClean="0"/>
              <a:t>eneral </a:t>
            </a:r>
            <a:r>
              <a:rPr lang="en-US" dirty="0"/>
              <a:t>symptoms of </a:t>
            </a:r>
            <a:r>
              <a:rPr lang="en-US" dirty="0" smtClean="0"/>
              <a:t>distress</a:t>
            </a:r>
            <a:endParaRPr lang="en-US" dirty="0"/>
          </a:p>
          <a:p>
            <a:endParaRPr lang="en-US" dirty="0" smtClean="0"/>
          </a:p>
          <a:p>
            <a:pPr lvl="1"/>
            <a:endParaRPr lang="en-US" dirty="0"/>
          </a:p>
        </p:txBody>
      </p:sp>
    </p:spTree>
    <p:extLst>
      <p:ext uri="{BB962C8B-B14F-4D97-AF65-F5344CB8AC3E}">
        <p14:creationId xmlns:p14="http://schemas.microsoft.com/office/powerpoint/2010/main" val="8536570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5410200"/>
            <a:ext cx="6705600" cy="523220"/>
          </a:xfrm>
          <a:prstGeom prst="rect">
            <a:avLst/>
          </a:prstGeom>
        </p:spPr>
        <p:txBody>
          <a:bodyPr wrap="square">
            <a:spAutoFit/>
          </a:bodyPr>
          <a:lstStyle/>
          <a:p>
            <a:r>
              <a:rPr lang="en-US" dirty="0" smtClean="0">
                <a:hlinkClick r:id="rId2"/>
              </a:rPr>
              <a:t>                </a:t>
            </a:r>
            <a:r>
              <a:rPr lang="en-US" sz="2800" dirty="0" smtClean="0">
                <a:hlinkClick r:id="rId2"/>
              </a:rPr>
              <a:t>https</a:t>
            </a:r>
            <a:r>
              <a:rPr lang="en-US" sz="2800" dirty="0">
                <a:hlinkClick r:id="rId2"/>
              </a:rPr>
              <a:t>://helping-heroes.org/user/login</a:t>
            </a:r>
            <a:endParaRPr lang="en-US" sz="2800" dirty="0"/>
          </a:p>
        </p:txBody>
      </p:sp>
      <p:sp>
        <p:nvSpPr>
          <p:cNvPr id="4" name="Rectangle 3"/>
          <p:cNvSpPr/>
          <p:nvPr/>
        </p:nvSpPr>
        <p:spPr>
          <a:xfrm>
            <a:off x="391886" y="1478617"/>
            <a:ext cx="7924800" cy="3693319"/>
          </a:xfrm>
          <a:prstGeom prst="rect">
            <a:avLst/>
          </a:prstGeom>
        </p:spPr>
        <p:txBody>
          <a:bodyPr wrap="square">
            <a:spAutoFit/>
          </a:bodyPr>
          <a:lstStyle/>
          <a:p>
            <a:r>
              <a:rPr lang="en-US" dirty="0" smtClean="0"/>
              <a:t>Following </a:t>
            </a:r>
            <a:r>
              <a:rPr lang="en-US" dirty="0"/>
              <a:t>the 2007 Sofa Super Store fire in Charleston, MUSC's home, NFFF reached out to NCVRTC to help prepare therapists to assist firefighters with the aftermath of one of the fire service's most devastating recent losses.</a:t>
            </a:r>
          </a:p>
          <a:p>
            <a:endParaRPr lang="en-US" dirty="0" smtClean="0"/>
          </a:p>
          <a:p>
            <a:r>
              <a:rPr lang="en-US" dirty="0" smtClean="0"/>
              <a:t>The </a:t>
            </a:r>
            <a:r>
              <a:rPr lang="en-US" dirty="0"/>
              <a:t>module that MUSC developed for therapists and others who offer behavioral health to firefighters and paramedics is called </a:t>
            </a:r>
            <a:r>
              <a:rPr lang="en-US" b="1" u="sng" dirty="0">
                <a:hlinkClick r:id="rId3"/>
              </a:rPr>
              <a:t>Helping-Heroes</a:t>
            </a:r>
            <a:r>
              <a:rPr lang="en-US" dirty="0"/>
              <a:t>.</a:t>
            </a:r>
          </a:p>
          <a:p>
            <a:endParaRPr lang="en-US" b="1" u="sng" dirty="0" smtClean="0">
              <a:hlinkClick r:id="rId3"/>
            </a:endParaRPr>
          </a:p>
          <a:p>
            <a:r>
              <a:rPr lang="en-US" b="1" u="sng" dirty="0" smtClean="0">
                <a:hlinkClick r:id="rId3"/>
              </a:rPr>
              <a:t>Helping-Heroes</a:t>
            </a:r>
            <a:r>
              <a:rPr lang="en-US" dirty="0"/>
              <a:t> provides a web based (open access) training package designed to run on all popular software and hardware platforms. </a:t>
            </a:r>
            <a:endParaRPr lang="en-US" dirty="0" smtClean="0"/>
          </a:p>
          <a:p>
            <a:endParaRPr lang="en-US" dirty="0"/>
          </a:p>
          <a:p>
            <a:r>
              <a:rPr lang="en-US" dirty="0" smtClean="0"/>
              <a:t>The </a:t>
            </a:r>
            <a:r>
              <a:rPr lang="en-US" dirty="0"/>
              <a:t>program is divided into 10 training modules requiring approximately one hour each to complete, and an 11th component that will serve as a session-by-session toolkit guide.</a:t>
            </a:r>
          </a:p>
        </p:txBody>
      </p:sp>
      <p:sp>
        <p:nvSpPr>
          <p:cNvPr id="5" name="Rectangle 4"/>
          <p:cNvSpPr/>
          <p:nvPr/>
        </p:nvSpPr>
        <p:spPr>
          <a:xfrm>
            <a:off x="1676400" y="457200"/>
            <a:ext cx="6019799" cy="1015663"/>
          </a:xfrm>
          <a:prstGeom prst="rect">
            <a:avLst/>
          </a:prstGeom>
        </p:spPr>
        <p:txBody>
          <a:bodyPr wrap="square">
            <a:spAutoFit/>
          </a:bodyPr>
          <a:lstStyle/>
          <a:p>
            <a:r>
              <a:rPr lang="en-US" sz="6000" b="1" u="sng" dirty="0" smtClean="0">
                <a:hlinkClick r:id="rId3"/>
              </a:rPr>
              <a:t>Helping-Heroes</a:t>
            </a:r>
            <a:endParaRPr lang="en-US" sz="6000" dirty="0"/>
          </a:p>
        </p:txBody>
      </p:sp>
    </p:spTree>
    <p:extLst>
      <p:ext uri="{BB962C8B-B14F-4D97-AF65-F5344CB8AC3E}">
        <p14:creationId xmlns:p14="http://schemas.microsoft.com/office/powerpoint/2010/main" val="4777639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DSM-V PTSD Criterion A</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Exposure to actual or threatened death, serious injury, or sexual violence in one (or more) of the following ways:</a:t>
            </a:r>
          </a:p>
          <a:p>
            <a:pPr marL="0" indent="0">
              <a:buNone/>
            </a:pPr>
            <a:r>
              <a:rPr lang="en-US" dirty="0" smtClean="0"/>
              <a:t>1. Directly experiencing the traumatic event(s)</a:t>
            </a:r>
          </a:p>
          <a:p>
            <a:pPr marL="0" indent="0">
              <a:buNone/>
            </a:pPr>
            <a:r>
              <a:rPr lang="en-US" dirty="0" smtClean="0"/>
              <a:t>2. Witnessing, in person, the event(s) as it occurred to others.</a:t>
            </a:r>
          </a:p>
          <a:p>
            <a:pPr marL="0" indent="0">
              <a:buNone/>
            </a:pPr>
            <a:r>
              <a:rPr lang="en-US" dirty="0" smtClean="0"/>
              <a:t>4. Experiencing repeated or extreme exposure to aversive details of the traumatic event(s) (e.g., first responders collecting human remain, police officers repeatedly exposed to details of child abuse).</a:t>
            </a:r>
          </a:p>
        </p:txBody>
      </p:sp>
    </p:spTree>
    <p:extLst>
      <p:ext uri="{BB962C8B-B14F-4D97-AF65-F5344CB8AC3E}">
        <p14:creationId xmlns:p14="http://schemas.microsoft.com/office/powerpoint/2010/main" val="20171710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83029"/>
            <a:ext cx="9144000" cy="5786199"/>
          </a:xfrm>
          <a:prstGeom prst="rect">
            <a:avLst/>
          </a:prstGeom>
        </p:spPr>
        <p:txBody>
          <a:bodyPr wrap="square">
            <a:spAutoFit/>
          </a:bodyPr>
          <a:lstStyle/>
          <a:p>
            <a:r>
              <a:rPr lang="en-US" sz="3200" b="1" dirty="0"/>
              <a:t>DSM-V PTSD Criterion A (cont.):</a:t>
            </a:r>
          </a:p>
          <a:p>
            <a:r>
              <a:rPr lang="en-US" sz="3200" dirty="0"/>
              <a:t>4.Learning that the traumatic event(s) occurred to a close family member or close friend.  In cases of actual or threatened death of a family member or friend, the event(s) must have been violent or accidental.</a:t>
            </a:r>
          </a:p>
          <a:p>
            <a:endParaRPr lang="en-US" sz="3200" dirty="0"/>
          </a:p>
          <a:p>
            <a:r>
              <a:rPr lang="en-US" sz="3200" b="1" dirty="0"/>
              <a:t>Persistent Complex Bereavement Disorder</a:t>
            </a:r>
          </a:p>
          <a:p>
            <a:r>
              <a:rPr lang="en-US" sz="3200" dirty="0"/>
              <a:t>Criterion A:</a:t>
            </a:r>
          </a:p>
          <a:p>
            <a:r>
              <a:rPr lang="en-US" sz="3200" dirty="0"/>
              <a:t>The individual experienced the death of someone with whom he or she had a close relationship.</a:t>
            </a:r>
          </a:p>
          <a:p>
            <a:endParaRPr lang="en-US" dirty="0"/>
          </a:p>
        </p:txBody>
      </p:sp>
    </p:spTree>
    <p:extLst>
      <p:ext uri="{BB962C8B-B14F-4D97-AF65-F5344CB8AC3E}">
        <p14:creationId xmlns:p14="http://schemas.microsoft.com/office/powerpoint/2010/main" val="51270671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Perceptions of the Death</a:t>
            </a:r>
            <a:br>
              <a:rPr lang="en-US" dirty="0" smtClean="0"/>
            </a:br>
            <a:r>
              <a:rPr lang="en-US" sz="2700" dirty="0" smtClean="0"/>
              <a:t>(Barry, LC, </a:t>
            </a:r>
            <a:r>
              <a:rPr lang="en-US" sz="2700" dirty="0" err="1" smtClean="0"/>
              <a:t>Kasl</a:t>
            </a:r>
            <a:r>
              <a:rPr lang="en-US" sz="2700" dirty="0" smtClean="0"/>
              <a:t> SV, </a:t>
            </a:r>
            <a:r>
              <a:rPr lang="en-US" sz="2700" dirty="0" err="1" smtClean="0"/>
              <a:t>Prigerson</a:t>
            </a:r>
            <a:r>
              <a:rPr lang="en-US" sz="2700" dirty="0" smtClean="0"/>
              <a:t> HG, 2002</a:t>
            </a:r>
            <a:endParaRPr lang="en-US" sz="2700" dirty="0"/>
          </a:p>
        </p:txBody>
      </p:sp>
      <p:sp>
        <p:nvSpPr>
          <p:cNvPr id="3" name="Content Placeholder 2"/>
          <p:cNvSpPr>
            <a:spLocks noGrp="1"/>
          </p:cNvSpPr>
          <p:nvPr>
            <p:ph idx="1"/>
          </p:nvPr>
        </p:nvSpPr>
        <p:spPr/>
        <p:txBody>
          <a:bodyPr>
            <a:normAutofit fontScale="92500" lnSpcReduction="10000"/>
          </a:bodyPr>
          <a:lstStyle/>
          <a:p>
            <a:r>
              <a:rPr lang="en-US" dirty="0"/>
              <a:t>Perception of the death as more violent was associated with major depressive disorder at baseline. </a:t>
            </a:r>
            <a:endParaRPr lang="en-US" dirty="0" smtClean="0"/>
          </a:p>
          <a:p>
            <a:endParaRPr lang="en-US" dirty="0" smtClean="0"/>
          </a:p>
          <a:p>
            <a:r>
              <a:rPr lang="en-US" dirty="0" smtClean="0"/>
              <a:t>Perception </a:t>
            </a:r>
            <a:r>
              <a:rPr lang="en-US" dirty="0"/>
              <a:t>of lack of preparedness for the death was associated with complicated grief at baseline and at follow-up. </a:t>
            </a:r>
            <a:endParaRPr lang="en-US" dirty="0" smtClean="0"/>
          </a:p>
          <a:p>
            <a:endParaRPr lang="en-US" dirty="0"/>
          </a:p>
          <a:p>
            <a:r>
              <a:rPr lang="en-US" dirty="0" smtClean="0"/>
              <a:t>These </a:t>
            </a:r>
            <a:r>
              <a:rPr lang="en-US" dirty="0"/>
              <a:t>preliminary results suggest that perceptions of the death and feelings of lack of preparedness for it may be indicators of persons at risk of developing psychiatric morbidity secondary to bereavement.</a:t>
            </a:r>
          </a:p>
        </p:txBody>
      </p:sp>
    </p:spTree>
    <p:extLst>
      <p:ext uri="{BB962C8B-B14F-4D97-AF65-F5344CB8AC3E}">
        <p14:creationId xmlns:p14="http://schemas.microsoft.com/office/powerpoint/2010/main" val="226732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Grief</a:t>
            </a:r>
            <a:endParaRPr lang="en-US" dirty="0"/>
          </a:p>
        </p:txBody>
      </p:sp>
      <p:sp>
        <p:nvSpPr>
          <p:cNvPr id="3" name="Content Placeholder 2"/>
          <p:cNvSpPr>
            <a:spLocks noGrp="1"/>
          </p:cNvSpPr>
          <p:nvPr>
            <p:ph idx="1"/>
          </p:nvPr>
        </p:nvSpPr>
        <p:spPr>
          <a:xfrm>
            <a:off x="685800" y="1676400"/>
            <a:ext cx="8229600" cy="4525963"/>
          </a:xfrm>
        </p:spPr>
        <p:txBody>
          <a:bodyPr/>
          <a:lstStyle/>
          <a:p>
            <a:r>
              <a:rPr lang="en-US" dirty="0" smtClean="0"/>
              <a:t>Numbness, shock and denial</a:t>
            </a:r>
          </a:p>
          <a:p>
            <a:endParaRPr lang="en-US" dirty="0" smtClean="0"/>
          </a:p>
          <a:p>
            <a:r>
              <a:rPr lang="en-US" dirty="0" smtClean="0"/>
              <a:t>Sadness, longing and emptiness</a:t>
            </a:r>
          </a:p>
          <a:p>
            <a:endParaRPr lang="en-US" dirty="0" smtClean="0"/>
          </a:p>
          <a:p>
            <a:r>
              <a:rPr lang="en-US" dirty="0" smtClean="0"/>
              <a:t>Anguish, loss, anger, regret and guilt</a:t>
            </a:r>
          </a:p>
          <a:p>
            <a:endParaRPr lang="en-US" dirty="0" smtClean="0"/>
          </a:p>
          <a:p>
            <a:r>
              <a:rPr lang="en-US" dirty="0" smtClean="0"/>
              <a:t>Anxiety, fear, loneliness and depression</a:t>
            </a:r>
            <a:endParaRPr lang="en-US" dirty="0"/>
          </a:p>
        </p:txBody>
      </p:sp>
    </p:spTree>
    <p:extLst>
      <p:ext uri="{BB962C8B-B14F-4D97-AF65-F5344CB8AC3E}">
        <p14:creationId xmlns:p14="http://schemas.microsoft.com/office/powerpoint/2010/main" val="36666244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Bereavement After Suicide</a:t>
            </a:r>
            <a:endParaRPr lang="en-US" dirty="0"/>
          </a:p>
        </p:txBody>
      </p:sp>
      <p:sp>
        <p:nvSpPr>
          <p:cNvPr id="3" name="Content Placeholder 2"/>
          <p:cNvSpPr>
            <a:spLocks noGrp="1"/>
          </p:cNvSpPr>
          <p:nvPr>
            <p:ph idx="1"/>
          </p:nvPr>
        </p:nvSpPr>
        <p:spPr/>
        <p:txBody>
          <a:bodyPr>
            <a:noAutofit/>
          </a:bodyPr>
          <a:lstStyle/>
          <a:p>
            <a:r>
              <a:rPr lang="en-US" sz="2800" dirty="0" smtClean="0"/>
              <a:t>Struggle with the questions of meaning making around the death</a:t>
            </a:r>
          </a:p>
          <a:p>
            <a:endParaRPr lang="en-US" sz="1000" dirty="0" smtClean="0"/>
          </a:p>
          <a:p>
            <a:r>
              <a:rPr lang="en-US" sz="2800" dirty="0" smtClean="0"/>
              <a:t>Show higher levels of feelings of guilt, blame and responsibility for the death</a:t>
            </a:r>
          </a:p>
          <a:p>
            <a:endParaRPr lang="en-US" sz="1000" dirty="0" smtClean="0"/>
          </a:p>
          <a:p>
            <a:r>
              <a:rPr lang="en-US" sz="2800" dirty="0" smtClean="0"/>
              <a:t>Experience heightened feelings of rejection or abandonment by the loved one, along with anger toward the deceased.</a:t>
            </a:r>
          </a:p>
          <a:p>
            <a:endParaRPr lang="en-US" sz="1000" dirty="0" smtClean="0"/>
          </a:p>
          <a:p>
            <a:r>
              <a:rPr lang="en-US" sz="2800" dirty="0" smtClean="0"/>
              <a:t>Less support form social network</a:t>
            </a:r>
          </a:p>
          <a:p>
            <a:endParaRPr lang="en-US" sz="1000" dirty="0" smtClean="0"/>
          </a:p>
          <a:p>
            <a:r>
              <a:rPr lang="en-US" sz="2800" dirty="0" smtClean="0"/>
              <a:t>Greater overall grief reactions</a:t>
            </a:r>
            <a:endParaRPr lang="en-US" sz="28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Bereavement After Suicide</a:t>
            </a:r>
            <a:endParaRPr lang="en-US" dirty="0"/>
          </a:p>
        </p:txBody>
      </p:sp>
      <p:sp>
        <p:nvSpPr>
          <p:cNvPr id="3" name="Content Placeholder 2"/>
          <p:cNvSpPr>
            <a:spLocks noGrp="1"/>
          </p:cNvSpPr>
          <p:nvPr>
            <p:ph idx="1"/>
          </p:nvPr>
        </p:nvSpPr>
        <p:spPr/>
        <p:txBody>
          <a:bodyPr/>
          <a:lstStyle/>
          <a:p>
            <a:r>
              <a:rPr lang="en-US" dirty="0" smtClean="0"/>
              <a:t>76% of those bereaved by accidental death reported that the changes in social interaction were positive in nature</a:t>
            </a:r>
          </a:p>
          <a:p>
            <a:pPr algn="ctr">
              <a:buNone/>
            </a:pPr>
            <a:r>
              <a:rPr lang="en-US" dirty="0" smtClean="0"/>
              <a:t>whereas</a:t>
            </a:r>
          </a:p>
          <a:p>
            <a:r>
              <a:rPr lang="en-US" dirty="0" smtClean="0"/>
              <a:t>27% of the suicide survivors reported that the changes in social interaction were positive in nature reported that the changes in social interaction were positive in nature</a:t>
            </a:r>
            <a:endParaRPr lang="en-US" dirty="0"/>
          </a:p>
        </p:txBody>
      </p:sp>
      <p:sp>
        <p:nvSpPr>
          <p:cNvPr id="4" name="Footer Placeholder 3"/>
          <p:cNvSpPr>
            <a:spLocks noGrp="1"/>
          </p:cNvSpPr>
          <p:nvPr>
            <p:ph type="ftr" sz="quarter" idx="11"/>
          </p:nvPr>
        </p:nvSpPr>
        <p:spPr>
          <a:xfrm>
            <a:off x="1600200" y="6356350"/>
            <a:ext cx="5715000" cy="365125"/>
          </a:xfrm>
        </p:spPr>
        <p:txBody>
          <a:bodyPr/>
          <a:lstStyle/>
          <a:p>
            <a:r>
              <a:rPr lang="en-US" sz="2800" smtClean="0"/>
              <a:t>(Range and Calhoun, 1990)</a:t>
            </a:r>
            <a:endParaRPr lang="en-US" sz="28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Influence of Traumatic Grief &amp; Suicidal Ideation: Young Adults</a:t>
            </a:r>
            <a:endParaRPr lang="en-US" dirty="0"/>
          </a:p>
        </p:txBody>
      </p:sp>
      <p:sp>
        <p:nvSpPr>
          <p:cNvPr id="3" name="Content Placeholder 2"/>
          <p:cNvSpPr>
            <a:spLocks noGrp="1"/>
          </p:cNvSpPr>
          <p:nvPr>
            <p:ph idx="1"/>
          </p:nvPr>
        </p:nvSpPr>
        <p:spPr/>
        <p:txBody>
          <a:bodyPr>
            <a:normAutofit/>
          </a:bodyPr>
          <a:lstStyle/>
          <a:p>
            <a:r>
              <a:rPr lang="en-US" dirty="0" smtClean="0"/>
              <a:t>Examined the influence of “traumatic” grief on suicidal ideation in 76 young adults who had experienced the suicide of a friend on average 6 years previously</a:t>
            </a:r>
          </a:p>
          <a:p>
            <a:r>
              <a:rPr lang="en-US" dirty="0" smtClean="0"/>
              <a:t>Twenty participants (15%) with symptomatic levels of CG were found to be five times more likely to report suicidal ideation than participants with non-symptomatic levels</a:t>
            </a:r>
          </a:p>
          <a:p>
            <a:r>
              <a:rPr lang="en-US" dirty="0" smtClean="0"/>
              <a:t>Levels remained high after controlling for depression, gender and time since death.</a:t>
            </a:r>
            <a:endParaRPr lang="en-US" dirty="0"/>
          </a:p>
        </p:txBody>
      </p:sp>
      <p:sp>
        <p:nvSpPr>
          <p:cNvPr id="4" name="Footer Placeholder 3"/>
          <p:cNvSpPr>
            <a:spLocks noGrp="1"/>
          </p:cNvSpPr>
          <p:nvPr>
            <p:ph type="ftr" sz="quarter" idx="11"/>
          </p:nvPr>
        </p:nvSpPr>
        <p:spPr>
          <a:xfrm>
            <a:off x="1981200" y="6356350"/>
            <a:ext cx="5181600" cy="365125"/>
          </a:xfrm>
        </p:spPr>
        <p:txBody>
          <a:bodyPr/>
          <a:lstStyle/>
          <a:p>
            <a:r>
              <a:rPr lang="en-US" sz="2800" dirty="0" smtClean="0"/>
              <a:t>(</a:t>
            </a:r>
            <a:r>
              <a:rPr lang="en-US" sz="2800" dirty="0" err="1" smtClean="0"/>
              <a:t>Prigerson</a:t>
            </a:r>
            <a:r>
              <a:rPr lang="en-US" sz="2800" dirty="0" smtClean="0"/>
              <a:t> et al., 1999)</a:t>
            </a:r>
            <a:endParaRPr lang="en-US" sz="28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229600" cy="1143000"/>
          </a:xfrm>
        </p:spPr>
        <p:txBody>
          <a:bodyPr>
            <a:normAutofit fontScale="90000"/>
          </a:bodyPr>
          <a:lstStyle/>
          <a:p>
            <a:r>
              <a:rPr lang="en-US" dirty="0" smtClean="0"/>
              <a:t>Complicated grief and suicidal ideation in adult </a:t>
            </a:r>
            <a:r>
              <a:rPr lang="en-US" dirty="0" smtClean="0"/>
              <a:t>survivors</a:t>
            </a:r>
            <a:endParaRPr lang="en-US" dirty="0"/>
          </a:p>
        </p:txBody>
      </p:sp>
      <p:sp>
        <p:nvSpPr>
          <p:cNvPr id="3" name="Content Placeholder 2"/>
          <p:cNvSpPr>
            <a:spLocks noGrp="1"/>
          </p:cNvSpPr>
          <p:nvPr>
            <p:ph idx="1"/>
          </p:nvPr>
        </p:nvSpPr>
        <p:spPr>
          <a:xfrm>
            <a:off x="457200" y="2362200"/>
            <a:ext cx="8229600" cy="3962400"/>
          </a:xfrm>
        </p:spPr>
        <p:txBody>
          <a:bodyPr>
            <a:normAutofit fontScale="85000" lnSpcReduction="20000"/>
          </a:bodyPr>
          <a:lstStyle/>
          <a:p>
            <a:r>
              <a:rPr lang="en-US" dirty="0" smtClean="0"/>
              <a:t>Examined CG and suicide ideation among 60 survivors of suicide of family member or a significant other(1 month after the death</a:t>
            </a:r>
          </a:p>
          <a:p>
            <a:endParaRPr lang="en-US" dirty="0" smtClean="0"/>
          </a:p>
          <a:p>
            <a:r>
              <a:rPr lang="en-US" dirty="0" smtClean="0"/>
              <a:t>Twenty-six of the 60 of the participants were classified as having CG. </a:t>
            </a:r>
          </a:p>
          <a:p>
            <a:endParaRPr lang="en-US" dirty="0" smtClean="0"/>
          </a:p>
          <a:p>
            <a:r>
              <a:rPr lang="en-US" dirty="0" smtClean="0"/>
              <a:t>CG was significantly associated with suicidal ideation with subjects 10 times more likely to report suicidal ideation, after controlling for depression. </a:t>
            </a:r>
          </a:p>
          <a:p>
            <a:endParaRPr lang="en-US" dirty="0" smtClean="0"/>
          </a:p>
          <a:p>
            <a:r>
              <a:rPr lang="en-US" dirty="0" smtClean="0"/>
              <a:t>CG was highly predictive of suicidal ideation in suicide survivors with 83.3% predictive success.</a:t>
            </a:r>
            <a:endParaRPr lang="en-US" dirty="0"/>
          </a:p>
        </p:txBody>
      </p:sp>
      <p:sp>
        <p:nvSpPr>
          <p:cNvPr id="4" name="Footer Placeholder 3"/>
          <p:cNvSpPr>
            <a:spLocks noGrp="1"/>
          </p:cNvSpPr>
          <p:nvPr>
            <p:ph type="ftr" sz="quarter" idx="11"/>
          </p:nvPr>
        </p:nvSpPr>
        <p:spPr>
          <a:xfrm>
            <a:off x="2057400" y="6356350"/>
            <a:ext cx="4876800" cy="365125"/>
          </a:xfrm>
        </p:spPr>
        <p:txBody>
          <a:bodyPr/>
          <a:lstStyle/>
          <a:p>
            <a:r>
              <a:rPr lang="en-US" sz="2800" dirty="0" smtClean="0"/>
              <a:t>(</a:t>
            </a:r>
            <a:r>
              <a:rPr lang="en-US" sz="2800" dirty="0" err="1" smtClean="0"/>
              <a:t>Mitchel</a:t>
            </a:r>
            <a:r>
              <a:rPr lang="en-US" sz="2800" dirty="0" smtClean="0"/>
              <a:t> et al., 2005)</a:t>
            </a:r>
            <a:endParaRPr lang="en-US" sz="28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fontScale="90000"/>
          </a:bodyPr>
          <a:lstStyle/>
          <a:p>
            <a:r>
              <a:rPr lang="en-US" dirty="0" smtClean="0"/>
              <a:t>Clinical Recommendations for Suicide Survivors</a:t>
            </a:r>
            <a:endParaRPr lang="en-US" dirty="0"/>
          </a:p>
        </p:txBody>
      </p:sp>
      <p:sp>
        <p:nvSpPr>
          <p:cNvPr id="3" name="Content Placeholder 2"/>
          <p:cNvSpPr>
            <a:spLocks noGrp="1"/>
          </p:cNvSpPr>
          <p:nvPr>
            <p:ph idx="1"/>
          </p:nvPr>
        </p:nvSpPr>
        <p:spPr>
          <a:xfrm>
            <a:off x="457200" y="2514600"/>
            <a:ext cx="8229600" cy="3703320"/>
          </a:xfrm>
        </p:spPr>
        <p:txBody>
          <a:bodyPr>
            <a:normAutofit fontScale="77500" lnSpcReduction="20000"/>
          </a:bodyPr>
          <a:lstStyle/>
          <a:p>
            <a:pPr>
              <a:buNone/>
            </a:pPr>
            <a:r>
              <a:rPr lang="en-US" sz="5100" dirty="0" smtClean="0"/>
              <a:t>Support services should… </a:t>
            </a:r>
          </a:p>
          <a:p>
            <a:endParaRPr lang="en-US" dirty="0" smtClean="0"/>
          </a:p>
          <a:p>
            <a:r>
              <a:rPr lang="en-US" dirty="0" smtClean="0"/>
              <a:t>Be homogeneous</a:t>
            </a:r>
          </a:p>
          <a:p>
            <a:endParaRPr lang="en-US" dirty="0" smtClean="0"/>
          </a:p>
          <a:p>
            <a:r>
              <a:rPr lang="en-US" dirty="0" smtClean="0"/>
              <a:t>Include monitoring for risk of psychiatric disorders and </a:t>
            </a:r>
            <a:r>
              <a:rPr lang="en-US" dirty="0" err="1" smtClean="0"/>
              <a:t>suicidality</a:t>
            </a:r>
            <a:endParaRPr lang="en-US" dirty="0" smtClean="0"/>
          </a:p>
          <a:p>
            <a:endParaRPr lang="en-US" dirty="0" smtClean="0"/>
          </a:p>
          <a:p>
            <a:r>
              <a:rPr lang="en-US" dirty="0" smtClean="0"/>
              <a:t>Provide psycho-educational resources</a:t>
            </a:r>
          </a:p>
          <a:p>
            <a:endParaRPr lang="en-US" dirty="0" smtClean="0"/>
          </a:p>
          <a:p>
            <a:r>
              <a:rPr lang="en-US" dirty="0" smtClean="0"/>
              <a:t>Target the interface between the survivor and their social network</a:t>
            </a:r>
          </a:p>
          <a:p>
            <a:endParaRPr lang="en-US" dirty="0" smtClean="0"/>
          </a:p>
          <a:p>
            <a:r>
              <a:rPr lang="en-US" dirty="0" smtClean="0"/>
              <a:t>Support the family system</a:t>
            </a:r>
            <a:endParaRPr lang="en-US" dirty="0"/>
          </a:p>
        </p:txBody>
      </p:sp>
      <p:sp>
        <p:nvSpPr>
          <p:cNvPr id="5" name="Footer Placeholder 4"/>
          <p:cNvSpPr>
            <a:spLocks noGrp="1"/>
          </p:cNvSpPr>
          <p:nvPr>
            <p:ph type="ftr" sz="quarter" idx="11"/>
          </p:nvPr>
        </p:nvSpPr>
        <p:spPr/>
        <p:txBody>
          <a:bodyPr/>
          <a:lstStyle/>
          <a:p>
            <a:r>
              <a:rPr lang="en-US" sz="2800" dirty="0" smtClean="0"/>
              <a:t>Jordan, 2001</a:t>
            </a:r>
            <a:endParaRPr lang="en-US" sz="28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3124200"/>
          </a:xfrm>
        </p:spPr>
        <p:txBody>
          <a:bodyPr>
            <a:normAutofit/>
          </a:bodyPr>
          <a:lstStyle/>
          <a:p>
            <a:r>
              <a:rPr lang="en-US" sz="5400" dirty="0" smtClean="0"/>
              <a:t>“The other families are the only people who can relate to the feelings we have.”</a:t>
            </a:r>
            <a:endParaRPr lang="en-US" sz="5400" dirty="0"/>
          </a:p>
        </p:txBody>
      </p:sp>
      <p:sp>
        <p:nvSpPr>
          <p:cNvPr id="3" name="Subtitle 2"/>
          <p:cNvSpPr>
            <a:spLocks noGrp="1"/>
          </p:cNvSpPr>
          <p:nvPr>
            <p:ph type="subTitle" idx="1"/>
          </p:nvPr>
        </p:nvSpPr>
        <p:spPr>
          <a:xfrm>
            <a:off x="1371600" y="3886200"/>
            <a:ext cx="6781800" cy="2286000"/>
          </a:xfrm>
        </p:spPr>
        <p:txBody>
          <a:bodyPr>
            <a:normAutofit/>
          </a:bodyPr>
          <a:lstStyle/>
          <a:p>
            <a:r>
              <a:rPr lang="en-US" sz="3000" dirty="0" smtClean="0"/>
              <a:t>Rich </a:t>
            </a:r>
            <a:r>
              <a:rPr lang="en-US" sz="3000" dirty="0" err="1" smtClean="0"/>
              <a:t>Rekos</a:t>
            </a:r>
            <a:endParaRPr lang="en-US" sz="3000" dirty="0" smtClean="0"/>
          </a:p>
          <a:p>
            <a:r>
              <a:rPr lang="en-US" sz="3000" dirty="0" smtClean="0"/>
              <a:t>Father of Jessica </a:t>
            </a:r>
            <a:r>
              <a:rPr lang="en-US" sz="3000" dirty="0" err="1" smtClean="0"/>
              <a:t>Rekos</a:t>
            </a:r>
            <a:r>
              <a:rPr lang="en-US" sz="3000" dirty="0" smtClean="0"/>
              <a:t> who was killed at age 6 at Sandy Hook Elementary </a:t>
            </a:r>
            <a:r>
              <a:rPr lang="en-US" dirty="0" smtClean="0"/>
              <a:t>Newtown, Connecticut</a:t>
            </a:r>
            <a:endParaRPr lang="en-US" dirty="0"/>
          </a:p>
        </p:txBody>
      </p:sp>
    </p:spTree>
    <p:extLst>
      <p:ext uri="{BB962C8B-B14F-4D97-AF65-F5344CB8AC3E}">
        <p14:creationId xmlns:p14="http://schemas.microsoft.com/office/powerpoint/2010/main" val="104666146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43000"/>
            <a:ext cx="7851648" cy="1828800"/>
          </a:xfrm>
        </p:spPr>
        <p:txBody>
          <a:bodyPr/>
          <a:lstStyle/>
          <a:p>
            <a:r>
              <a:rPr lang="en-US" dirty="0" smtClean="0"/>
              <a:t>The Rabbit Hole</a:t>
            </a:r>
            <a:br>
              <a:rPr lang="en-US" dirty="0" smtClean="0"/>
            </a:br>
            <a:endParaRPr lang="en-US" dirty="0"/>
          </a:p>
        </p:txBody>
      </p:sp>
      <p:sp>
        <p:nvSpPr>
          <p:cNvPr id="3" name="Subtitle 2"/>
          <p:cNvSpPr>
            <a:spLocks noGrp="1"/>
          </p:cNvSpPr>
          <p:nvPr>
            <p:ph type="subTitle" idx="1"/>
          </p:nvPr>
        </p:nvSpPr>
        <p:spPr/>
        <p:txBody>
          <a:bodyPr>
            <a:normAutofit/>
          </a:bodyPr>
          <a:lstStyle/>
          <a:p>
            <a:r>
              <a:rPr lang="en-US" sz="4000" dirty="0" smtClean="0"/>
              <a:t>Conflicting Cognitive Coping</a:t>
            </a:r>
            <a:endParaRPr lang="en-US" sz="4000" dirty="0"/>
          </a:p>
        </p:txBody>
      </p:sp>
    </p:spTree>
    <p:extLst>
      <p:ext uri="{BB962C8B-B14F-4D97-AF65-F5344CB8AC3E}">
        <p14:creationId xmlns:p14="http://schemas.microsoft.com/office/powerpoint/2010/main" val="877175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ASSESSMENT INSTRUMENTS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181496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Instruments</a:t>
            </a:r>
            <a:endParaRPr lang="en-US" dirty="0"/>
          </a:p>
        </p:txBody>
      </p:sp>
      <p:sp>
        <p:nvSpPr>
          <p:cNvPr id="3" name="Content Placeholder 2"/>
          <p:cNvSpPr>
            <a:spLocks noGrp="1"/>
          </p:cNvSpPr>
          <p:nvPr>
            <p:ph idx="1"/>
          </p:nvPr>
        </p:nvSpPr>
        <p:spPr/>
        <p:txBody>
          <a:bodyPr>
            <a:normAutofit/>
          </a:bodyPr>
          <a:lstStyle/>
          <a:p>
            <a:r>
              <a:rPr lang="en-US" dirty="0"/>
              <a:t>Texas Revised Inventory of Grief (TRIG) (1988) </a:t>
            </a:r>
          </a:p>
          <a:p>
            <a:r>
              <a:rPr lang="en-US" dirty="0"/>
              <a:t>T</a:t>
            </a:r>
            <a:r>
              <a:rPr lang="en-US" dirty="0" smtClean="0"/>
              <a:t>he </a:t>
            </a:r>
            <a:r>
              <a:rPr lang="en-US" dirty="0"/>
              <a:t>Hogan Grief Reaction Checklist (HGRC) (2001</a:t>
            </a:r>
            <a:r>
              <a:rPr lang="en-US" dirty="0" smtClean="0"/>
              <a:t>)</a:t>
            </a:r>
          </a:p>
          <a:p>
            <a:r>
              <a:rPr lang="en-US" dirty="0" smtClean="0"/>
              <a:t>The </a:t>
            </a:r>
            <a:r>
              <a:rPr lang="en-US" dirty="0"/>
              <a:t>Grief Evaluation Measure (2005) </a:t>
            </a:r>
          </a:p>
          <a:p>
            <a:r>
              <a:rPr lang="en-US" dirty="0"/>
              <a:t>Revised Grief Experience Inventory (REGI) (1993) </a:t>
            </a:r>
            <a:endParaRPr lang="en-US" dirty="0" smtClean="0"/>
          </a:p>
          <a:p>
            <a:r>
              <a:rPr lang="en-US" dirty="0" smtClean="0"/>
              <a:t>The </a:t>
            </a:r>
            <a:r>
              <a:rPr lang="en-US" dirty="0"/>
              <a:t>Core Bereavement Items (1997) </a:t>
            </a:r>
          </a:p>
          <a:p>
            <a:r>
              <a:rPr lang="en-US" b="1" dirty="0"/>
              <a:t>Inventory of Complicated Grief (ICG</a:t>
            </a:r>
            <a:r>
              <a:rPr lang="en-US" dirty="0"/>
              <a:t>) </a:t>
            </a:r>
          </a:p>
          <a:p>
            <a:r>
              <a:rPr lang="en-US" dirty="0" smtClean="0"/>
              <a:t>The </a:t>
            </a:r>
            <a:r>
              <a:rPr lang="en-US" dirty="0"/>
              <a:t>Inventory of Complicated Grief-Revised </a:t>
            </a:r>
          </a:p>
          <a:p>
            <a:r>
              <a:rPr lang="en-US" dirty="0" err="1"/>
              <a:t>Parkes</a:t>
            </a:r>
            <a:r>
              <a:rPr lang="en-US" dirty="0"/>
              <a:t> Bereavement Risk Index (1993) [67].</a:t>
            </a:r>
          </a:p>
        </p:txBody>
      </p:sp>
    </p:spTree>
    <p:extLst>
      <p:ext uri="{BB962C8B-B14F-4D97-AF65-F5344CB8AC3E}">
        <p14:creationId xmlns:p14="http://schemas.microsoft.com/office/powerpoint/2010/main" val="37612060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Inventory of Complicated Grief</a:t>
            </a:r>
          </a:p>
        </p:txBody>
      </p:sp>
      <p:sp>
        <p:nvSpPr>
          <p:cNvPr id="3" name="Content Placeholder 2"/>
          <p:cNvSpPr>
            <a:spLocks noGrp="1"/>
          </p:cNvSpPr>
          <p:nvPr>
            <p:ph idx="1"/>
          </p:nvPr>
        </p:nvSpPr>
        <p:spPr/>
        <p:txBody>
          <a:bodyPr>
            <a:normAutofit fontScale="92500" lnSpcReduction="10000"/>
          </a:bodyPr>
          <a:lstStyle/>
          <a:p>
            <a:r>
              <a:rPr lang="en-US" dirty="0"/>
              <a:t>For assessing maladaptive symptoms of loss</a:t>
            </a:r>
          </a:p>
          <a:p>
            <a:r>
              <a:rPr lang="en-US" dirty="0" smtClean="0"/>
              <a:t>22 </a:t>
            </a:r>
            <a:r>
              <a:rPr lang="en-US" dirty="0"/>
              <a:t>Items, 5-point Rating Scale</a:t>
            </a:r>
          </a:p>
          <a:p>
            <a:r>
              <a:rPr lang="en-US" dirty="0" smtClean="0"/>
              <a:t>Consist </a:t>
            </a:r>
            <a:r>
              <a:rPr lang="en-US" dirty="0"/>
              <a:t>of 1 single construct: Complicated Grief</a:t>
            </a:r>
          </a:p>
          <a:p>
            <a:r>
              <a:rPr lang="en-US" dirty="0" smtClean="0"/>
              <a:t>Internal </a:t>
            </a:r>
            <a:r>
              <a:rPr lang="en-US" dirty="0"/>
              <a:t>consistency:</a:t>
            </a:r>
          </a:p>
          <a:p>
            <a:r>
              <a:rPr lang="en-US" dirty="0" smtClean="0"/>
              <a:t> </a:t>
            </a:r>
            <a:r>
              <a:rPr lang="en-US" dirty="0"/>
              <a:t>ICG: alpha = 0.94</a:t>
            </a:r>
          </a:p>
          <a:p>
            <a:pPr>
              <a:buNone/>
            </a:pPr>
            <a:endParaRPr lang="en-US" sz="2400" i="1" dirty="0" smtClean="0"/>
          </a:p>
          <a:p>
            <a:pPr>
              <a:buNone/>
            </a:pPr>
            <a:r>
              <a:rPr lang="en-US" sz="2400" i="1" dirty="0" err="1" smtClean="0"/>
              <a:t>Prigerson</a:t>
            </a:r>
            <a:r>
              <a:rPr lang="en-US" sz="2400" i="1" dirty="0"/>
              <a:t>, H.G., </a:t>
            </a:r>
            <a:r>
              <a:rPr lang="en-US" sz="2400" i="1" dirty="0" err="1"/>
              <a:t>Maciejewski</a:t>
            </a:r>
            <a:r>
              <a:rPr lang="en-US" sz="2400" i="1" dirty="0"/>
              <a:t>, P.K., Reynolds III, C.F.,</a:t>
            </a:r>
          </a:p>
          <a:p>
            <a:pPr>
              <a:buNone/>
            </a:pPr>
            <a:r>
              <a:rPr lang="en-US" sz="2400" i="1" dirty="0" err="1"/>
              <a:t>Bierhals</a:t>
            </a:r>
            <a:r>
              <a:rPr lang="en-US" sz="2400" i="1" dirty="0"/>
              <a:t>, A.J., Newsom, J.T., </a:t>
            </a:r>
            <a:r>
              <a:rPr lang="en-US" sz="2400" i="1" dirty="0" err="1"/>
              <a:t>Fasiczka</a:t>
            </a:r>
            <a:r>
              <a:rPr lang="en-US" sz="2400" i="1" dirty="0"/>
              <a:t>, A., Frank, E.,</a:t>
            </a:r>
          </a:p>
          <a:p>
            <a:pPr>
              <a:buNone/>
            </a:pPr>
            <a:r>
              <a:rPr lang="en-US" sz="2400" i="1" dirty="0"/>
              <a:t>Doman, J., &amp; Miller, M. (1995). Inventory of Complicated</a:t>
            </a:r>
          </a:p>
          <a:p>
            <a:pPr>
              <a:buNone/>
            </a:pPr>
            <a:r>
              <a:rPr lang="en-US" sz="2400" i="1" dirty="0"/>
              <a:t>grief: A scale to measure maladaptive symptoms of loss.</a:t>
            </a:r>
          </a:p>
          <a:p>
            <a:pPr>
              <a:buNone/>
            </a:pPr>
            <a:r>
              <a:rPr lang="en-US" sz="2400" i="1" dirty="0"/>
              <a:t>Psychiatry Research, 59, 65-79.</a:t>
            </a:r>
            <a:endParaRPr lang="en-US" sz="2400" dirty="0"/>
          </a:p>
        </p:txBody>
      </p:sp>
    </p:spTree>
    <p:extLst>
      <p:ext uri="{BB962C8B-B14F-4D97-AF65-F5344CB8AC3E}">
        <p14:creationId xmlns:p14="http://schemas.microsoft.com/office/powerpoint/2010/main" val="1171810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Grief</a:t>
            </a:r>
            <a:endParaRPr lang="en-US" dirty="0"/>
          </a:p>
        </p:txBody>
      </p:sp>
      <p:sp>
        <p:nvSpPr>
          <p:cNvPr id="3" name="Content Placeholder 2"/>
          <p:cNvSpPr>
            <a:spLocks noGrp="1"/>
          </p:cNvSpPr>
          <p:nvPr>
            <p:ph idx="1"/>
          </p:nvPr>
        </p:nvSpPr>
        <p:spPr/>
        <p:txBody>
          <a:bodyPr>
            <a:normAutofit/>
          </a:bodyPr>
          <a:lstStyle/>
          <a:p>
            <a:r>
              <a:rPr lang="en-US" dirty="0" smtClean="0"/>
              <a:t>Depersonalization</a:t>
            </a:r>
          </a:p>
          <a:p>
            <a:endParaRPr lang="en-US" dirty="0" smtClean="0"/>
          </a:p>
          <a:p>
            <a:r>
              <a:rPr lang="en-US" dirty="0" smtClean="0"/>
              <a:t>Felling overwhelmed</a:t>
            </a:r>
          </a:p>
          <a:p>
            <a:endParaRPr lang="en-US" dirty="0" smtClean="0"/>
          </a:p>
          <a:p>
            <a:r>
              <a:rPr lang="en-US" dirty="0" smtClean="0"/>
              <a:t>Waves of emotion: “</a:t>
            </a:r>
            <a:r>
              <a:rPr lang="en-US" i="1" dirty="0" smtClean="0"/>
              <a:t>The pangs of grief</a:t>
            </a:r>
            <a:r>
              <a:rPr lang="en-US" dirty="0" smtClean="0"/>
              <a:t>”</a:t>
            </a:r>
          </a:p>
          <a:p>
            <a:endParaRPr lang="en-US" dirty="0"/>
          </a:p>
          <a:p>
            <a:r>
              <a:rPr lang="en-US" dirty="0" smtClean="0"/>
              <a:t>Eventual decrease in intensity and frequency</a:t>
            </a:r>
          </a:p>
          <a:p>
            <a:pPr marL="457200" lvl="1" indent="0">
              <a:buNone/>
            </a:pPr>
            <a:r>
              <a:rPr lang="en-US" dirty="0" smtClean="0"/>
              <a:t>	</a:t>
            </a:r>
            <a:endParaRPr lang="en-US" dirty="0"/>
          </a:p>
        </p:txBody>
      </p:sp>
    </p:spTree>
    <p:extLst>
      <p:ext uri="{BB962C8B-B14F-4D97-AF65-F5344CB8AC3E}">
        <p14:creationId xmlns:p14="http://schemas.microsoft.com/office/powerpoint/2010/main" val="121966972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ICG Six Factor Solution</a:t>
            </a:r>
            <a:br>
              <a:rPr lang="en-US" dirty="0" smtClean="0"/>
            </a:br>
            <a:r>
              <a:rPr lang="en-US" sz="2400" dirty="0" smtClean="0"/>
              <a:t>(Reynolds CF, Stack J, </a:t>
            </a:r>
            <a:r>
              <a:rPr lang="en-US" sz="2400" dirty="0" err="1" smtClean="0"/>
              <a:t>Houle</a:t>
            </a:r>
            <a:r>
              <a:rPr lang="en-US" sz="2400" dirty="0" smtClean="0"/>
              <a:t>, J 2011) </a:t>
            </a:r>
            <a:endParaRPr lang="en-US" sz="2400" dirty="0"/>
          </a:p>
        </p:txBody>
      </p:sp>
      <p:sp>
        <p:nvSpPr>
          <p:cNvPr id="3" name="Content Placeholder 2"/>
          <p:cNvSpPr>
            <a:spLocks noGrp="1"/>
          </p:cNvSpPr>
          <p:nvPr>
            <p:ph idx="1"/>
          </p:nvPr>
        </p:nvSpPr>
        <p:spPr/>
        <p:txBody>
          <a:bodyPr/>
          <a:lstStyle/>
          <a:p>
            <a:r>
              <a:rPr lang="en-US" dirty="0" smtClean="0"/>
              <a:t>Yearning, with preoccupation with the deceased</a:t>
            </a:r>
          </a:p>
          <a:p>
            <a:r>
              <a:rPr lang="en-US" dirty="0" smtClean="0"/>
              <a:t>Shock and disbelief</a:t>
            </a:r>
          </a:p>
          <a:p>
            <a:r>
              <a:rPr lang="en-US" dirty="0" smtClean="0"/>
              <a:t>Anger and bitterness</a:t>
            </a:r>
          </a:p>
          <a:p>
            <a:r>
              <a:rPr lang="en-US" dirty="0" smtClean="0"/>
              <a:t>Estrangement form others</a:t>
            </a:r>
          </a:p>
          <a:p>
            <a:r>
              <a:rPr lang="en-US" dirty="0" smtClean="0"/>
              <a:t>Hallucinations of the deceased</a:t>
            </a:r>
          </a:p>
          <a:p>
            <a:r>
              <a:rPr lang="en-US" dirty="0" smtClean="0"/>
              <a:t>Behavior change</a:t>
            </a:r>
            <a:endParaRPr lang="en-US" dirty="0"/>
          </a:p>
        </p:txBody>
      </p:sp>
    </p:spTree>
    <p:extLst>
      <p:ext uri="{BB962C8B-B14F-4D97-AF65-F5344CB8AC3E}">
        <p14:creationId xmlns:p14="http://schemas.microsoft.com/office/powerpoint/2010/main" val="19931398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Inventory of Complicated Grief</a:t>
            </a:r>
          </a:p>
        </p:txBody>
      </p:sp>
      <p:sp>
        <p:nvSpPr>
          <p:cNvPr id="3" name="Content Placeholder 2"/>
          <p:cNvSpPr>
            <a:spLocks noGrp="1"/>
          </p:cNvSpPr>
          <p:nvPr>
            <p:ph idx="1"/>
          </p:nvPr>
        </p:nvSpPr>
        <p:spPr/>
        <p:txBody>
          <a:bodyPr>
            <a:normAutofit fontScale="85000" lnSpcReduction="10000"/>
          </a:bodyPr>
          <a:lstStyle/>
          <a:p>
            <a:pPr>
              <a:buNone/>
            </a:pPr>
            <a:r>
              <a:rPr lang="en-US" dirty="0"/>
              <a:t>1. I feel the </a:t>
            </a:r>
            <a:r>
              <a:rPr lang="en-US" b="1" dirty="0"/>
              <a:t>urge to cry </a:t>
            </a:r>
            <a:r>
              <a:rPr lang="en-US" dirty="0"/>
              <a:t>when I think about the person who died</a:t>
            </a:r>
          </a:p>
          <a:p>
            <a:endParaRPr lang="en-US" dirty="0" smtClean="0"/>
          </a:p>
          <a:p>
            <a:pPr>
              <a:buNone/>
            </a:pPr>
            <a:r>
              <a:rPr lang="en-US" dirty="0" smtClean="0"/>
              <a:t>2</a:t>
            </a:r>
            <a:r>
              <a:rPr lang="en-US" dirty="0"/>
              <a:t>. I find myself </a:t>
            </a:r>
            <a:r>
              <a:rPr lang="en-US" b="1" dirty="0"/>
              <a:t>thinking about the person </a:t>
            </a:r>
            <a:r>
              <a:rPr lang="en-US" dirty="0"/>
              <a:t>who died</a:t>
            </a:r>
          </a:p>
          <a:p>
            <a:endParaRPr lang="en-US" dirty="0" smtClean="0"/>
          </a:p>
          <a:p>
            <a:pPr>
              <a:buNone/>
            </a:pPr>
            <a:r>
              <a:rPr lang="en-US" dirty="0" smtClean="0"/>
              <a:t>3</a:t>
            </a:r>
            <a:r>
              <a:rPr lang="en-US" dirty="0"/>
              <a:t>. I think about this person so much that its </a:t>
            </a:r>
            <a:r>
              <a:rPr lang="en-US" b="1" dirty="0"/>
              <a:t>hard for me to do </a:t>
            </a:r>
            <a:r>
              <a:rPr lang="en-US" b="1" dirty="0" smtClean="0"/>
              <a:t>the things </a:t>
            </a:r>
            <a:r>
              <a:rPr lang="en-US" b="1" dirty="0"/>
              <a:t>I normally do</a:t>
            </a:r>
          </a:p>
          <a:p>
            <a:pPr>
              <a:buNone/>
            </a:pPr>
            <a:endParaRPr lang="en-US" dirty="0" smtClean="0"/>
          </a:p>
          <a:p>
            <a:pPr>
              <a:buNone/>
            </a:pPr>
            <a:r>
              <a:rPr lang="en-US" dirty="0" smtClean="0"/>
              <a:t>4</a:t>
            </a:r>
            <a:r>
              <a:rPr lang="en-US" dirty="0"/>
              <a:t>. Memories of the person who died </a:t>
            </a:r>
            <a:r>
              <a:rPr lang="en-US" b="1" dirty="0"/>
              <a:t>upset </a:t>
            </a:r>
            <a:r>
              <a:rPr lang="en-US" dirty="0" smtClean="0"/>
              <a:t>me</a:t>
            </a:r>
          </a:p>
          <a:p>
            <a:pPr>
              <a:buNone/>
            </a:pPr>
            <a:endParaRPr lang="en-US" dirty="0" smtClean="0"/>
          </a:p>
          <a:p>
            <a:pPr>
              <a:buNone/>
            </a:pPr>
            <a:r>
              <a:rPr lang="en-US" dirty="0" smtClean="0"/>
              <a:t>5. I feel I </a:t>
            </a:r>
            <a:r>
              <a:rPr lang="en-US" b="1" dirty="0" smtClean="0"/>
              <a:t>cannot accept </a:t>
            </a:r>
            <a:r>
              <a:rPr lang="en-US" dirty="0" smtClean="0"/>
              <a:t>the death of the person who died</a:t>
            </a:r>
          </a:p>
          <a:p>
            <a:pPr>
              <a:buNone/>
            </a:pPr>
            <a:endParaRPr lang="en-US" dirty="0" smtClean="0"/>
          </a:p>
          <a:p>
            <a:pPr>
              <a:buNone/>
            </a:pPr>
            <a:r>
              <a:rPr lang="en-US" dirty="0" smtClean="0"/>
              <a:t>6</a:t>
            </a:r>
            <a:r>
              <a:rPr lang="en-US" dirty="0"/>
              <a:t>. I have feelings that it is </a:t>
            </a:r>
            <a:r>
              <a:rPr lang="en-US" b="1" dirty="0"/>
              <a:t>unfair </a:t>
            </a:r>
            <a:r>
              <a:rPr lang="en-US" dirty="0"/>
              <a:t>this person </a:t>
            </a:r>
            <a:r>
              <a:rPr lang="en-US" dirty="0" smtClean="0"/>
              <a:t>died</a:t>
            </a:r>
            <a:endParaRPr lang="en-US" dirty="0"/>
          </a:p>
        </p:txBody>
      </p:sp>
    </p:spTree>
    <p:extLst>
      <p:ext uri="{BB962C8B-B14F-4D97-AF65-F5344CB8AC3E}">
        <p14:creationId xmlns:p14="http://schemas.microsoft.com/office/powerpoint/2010/main" val="285103079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Inventory of Complicated Grief</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7. I feel myself </a:t>
            </a:r>
            <a:r>
              <a:rPr lang="en-US" b="1" dirty="0" smtClean="0"/>
              <a:t>longing for the person </a:t>
            </a:r>
            <a:r>
              <a:rPr lang="en-US" dirty="0" smtClean="0"/>
              <a:t>who died</a:t>
            </a:r>
          </a:p>
          <a:p>
            <a:endParaRPr lang="en-US" dirty="0" smtClean="0"/>
          </a:p>
          <a:p>
            <a:pPr>
              <a:buNone/>
            </a:pPr>
            <a:r>
              <a:rPr lang="en-US" dirty="0" smtClean="0"/>
              <a:t>8. I feel </a:t>
            </a:r>
            <a:r>
              <a:rPr lang="en-US" b="1" dirty="0" smtClean="0"/>
              <a:t>drawn to places and things </a:t>
            </a:r>
            <a:r>
              <a:rPr lang="en-US" dirty="0" smtClean="0"/>
              <a:t>associated with the person</a:t>
            </a:r>
          </a:p>
          <a:p>
            <a:pPr marL="0" indent="0">
              <a:buNone/>
            </a:pPr>
            <a:r>
              <a:rPr lang="en-US" dirty="0" smtClean="0"/>
              <a:t>     who died</a:t>
            </a:r>
          </a:p>
          <a:p>
            <a:endParaRPr lang="en-US" dirty="0" smtClean="0"/>
          </a:p>
          <a:p>
            <a:pPr>
              <a:buNone/>
            </a:pPr>
            <a:r>
              <a:rPr lang="en-US" dirty="0" smtClean="0"/>
              <a:t>9. I can’t help feeling </a:t>
            </a:r>
            <a:r>
              <a:rPr lang="en-US" b="1" dirty="0" smtClean="0"/>
              <a:t>angry </a:t>
            </a:r>
            <a:r>
              <a:rPr lang="en-US" dirty="0" smtClean="0"/>
              <a:t>about his/her death</a:t>
            </a:r>
          </a:p>
          <a:p>
            <a:endParaRPr lang="en-US" dirty="0" smtClean="0"/>
          </a:p>
          <a:p>
            <a:pPr>
              <a:buNone/>
            </a:pPr>
            <a:r>
              <a:rPr lang="en-US" dirty="0" smtClean="0"/>
              <a:t>10. I feel </a:t>
            </a:r>
            <a:r>
              <a:rPr lang="en-US" b="1" dirty="0" smtClean="0"/>
              <a:t>disbelief </a:t>
            </a:r>
            <a:r>
              <a:rPr lang="en-US" dirty="0" smtClean="0"/>
              <a:t>over what happened</a:t>
            </a:r>
          </a:p>
          <a:p>
            <a:endParaRPr lang="en-US" dirty="0" smtClean="0"/>
          </a:p>
          <a:p>
            <a:pPr>
              <a:buNone/>
            </a:pPr>
            <a:r>
              <a:rPr lang="en-US" dirty="0" smtClean="0"/>
              <a:t>11. I feel stunned or dazed over what happened</a:t>
            </a:r>
          </a:p>
          <a:p>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Inventory of Complicated Grief</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12. Ever since he/she died, it is </a:t>
            </a:r>
            <a:r>
              <a:rPr lang="en-US" b="1" dirty="0" smtClean="0"/>
              <a:t>hard for me to trust </a:t>
            </a:r>
            <a:r>
              <a:rPr lang="en-US" dirty="0" smtClean="0"/>
              <a:t>people</a:t>
            </a:r>
          </a:p>
          <a:p>
            <a:endParaRPr lang="en-US" dirty="0" smtClean="0"/>
          </a:p>
          <a:p>
            <a:pPr>
              <a:buNone/>
            </a:pPr>
            <a:r>
              <a:rPr lang="en-US" dirty="0" smtClean="0"/>
              <a:t>13. Ever since he/she died, I feel as if I have </a:t>
            </a:r>
            <a:r>
              <a:rPr lang="en-US" b="1" dirty="0" smtClean="0"/>
              <a:t>lost the ability to care</a:t>
            </a:r>
          </a:p>
          <a:p>
            <a:pPr>
              <a:buNone/>
            </a:pPr>
            <a:r>
              <a:rPr lang="en-US" dirty="0" smtClean="0"/>
              <a:t>	 about other people of </a:t>
            </a:r>
            <a:r>
              <a:rPr lang="en-US" b="1" dirty="0" smtClean="0"/>
              <a:t>I feel distant </a:t>
            </a:r>
            <a:r>
              <a:rPr lang="en-US" dirty="0" smtClean="0"/>
              <a:t>from people I care about</a:t>
            </a:r>
          </a:p>
          <a:p>
            <a:endParaRPr lang="en-US" dirty="0" smtClean="0"/>
          </a:p>
          <a:p>
            <a:pPr>
              <a:buNone/>
            </a:pPr>
            <a:r>
              <a:rPr lang="en-US" dirty="0" smtClean="0"/>
              <a:t>14. I feel </a:t>
            </a:r>
            <a:r>
              <a:rPr lang="en-US" b="1" dirty="0" smtClean="0"/>
              <a:t>lonely </a:t>
            </a:r>
            <a:r>
              <a:rPr lang="en-US" dirty="0" smtClean="0"/>
              <a:t>a great deal of the time ever since he/she died</a:t>
            </a:r>
          </a:p>
          <a:p>
            <a:pPr>
              <a:buNone/>
            </a:pPr>
            <a:endParaRPr lang="en-US" dirty="0" smtClean="0"/>
          </a:p>
          <a:p>
            <a:pPr>
              <a:buNone/>
            </a:pPr>
            <a:r>
              <a:rPr lang="en-US" dirty="0" smtClean="0"/>
              <a:t>15. I have </a:t>
            </a:r>
            <a:r>
              <a:rPr lang="en-US" b="1" dirty="0" smtClean="0"/>
              <a:t>pain </a:t>
            </a:r>
            <a:r>
              <a:rPr lang="en-US" dirty="0" smtClean="0"/>
              <a:t>in the same area of my body or have some of the same</a:t>
            </a:r>
          </a:p>
          <a:p>
            <a:pPr>
              <a:buNone/>
            </a:pPr>
            <a:r>
              <a:rPr lang="en-US" b="1" dirty="0" smtClean="0"/>
              <a:t>	 symptoms </a:t>
            </a:r>
            <a:r>
              <a:rPr lang="en-US" dirty="0" smtClean="0"/>
              <a:t>as the person who died</a:t>
            </a:r>
          </a:p>
          <a:p>
            <a:endParaRPr lang="en-US" dirty="0" smtClean="0"/>
          </a:p>
          <a:p>
            <a:pPr>
              <a:buNone/>
            </a:pPr>
            <a:r>
              <a:rPr lang="en-US" dirty="0" smtClean="0"/>
              <a:t>16. I go out of my way to </a:t>
            </a:r>
            <a:r>
              <a:rPr lang="en-US" b="1" dirty="0" smtClean="0"/>
              <a:t>avoid reminders </a:t>
            </a:r>
            <a:r>
              <a:rPr lang="en-US" dirty="0" smtClean="0"/>
              <a:t>of the person who died</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Inventory of Complicated Grief</a:t>
            </a:r>
          </a:p>
        </p:txBody>
      </p:sp>
      <p:sp>
        <p:nvSpPr>
          <p:cNvPr id="3" name="Content Placeholder 2"/>
          <p:cNvSpPr>
            <a:spLocks noGrp="1"/>
          </p:cNvSpPr>
          <p:nvPr>
            <p:ph idx="1"/>
          </p:nvPr>
        </p:nvSpPr>
        <p:spPr/>
        <p:txBody>
          <a:bodyPr>
            <a:normAutofit fontScale="85000" lnSpcReduction="10000"/>
          </a:bodyPr>
          <a:lstStyle/>
          <a:p>
            <a:pPr>
              <a:buNone/>
            </a:pPr>
            <a:r>
              <a:rPr lang="en-US" dirty="0" smtClean="0"/>
              <a:t>17</a:t>
            </a:r>
            <a:r>
              <a:rPr lang="en-US" dirty="0"/>
              <a:t>. </a:t>
            </a:r>
            <a:r>
              <a:rPr lang="en-US" dirty="0" smtClean="0"/>
              <a:t>	I </a:t>
            </a:r>
            <a:r>
              <a:rPr lang="en-US" dirty="0"/>
              <a:t>feel that </a:t>
            </a:r>
            <a:r>
              <a:rPr lang="en-US" b="1" dirty="0"/>
              <a:t>life is empty </a:t>
            </a:r>
            <a:r>
              <a:rPr lang="en-US" dirty="0"/>
              <a:t>without the person who died</a:t>
            </a:r>
          </a:p>
          <a:p>
            <a:endParaRPr lang="en-US" dirty="0" smtClean="0"/>
          </a:p>
          <a:p>
            <a:pPr>
              <a:buNone/>
            </a:pPr>
            <a:r>
              <a:rPr lang="en-US" dirty="0" smtClean="0"/>
              <a:t>18</a:t>
            </a:r>
            <a:r>
              <a:rPr lang="en-US" dirty="0"/>
              <a:t>. </a:t>
            </a:r>
            <a:r>
              <a:rPr lang="en-US" dirty="0" smtClean="0"/>
              <a:t>	I </a:t>
            </a:r>
            <a:r>
              <a:rPr lang="en-US" b="1" dirty="0"/>
              <a:t>hear the voice </a:t>
            </a:r>
            <a:r>
              <a:rPr lang="en-US" dirty="0"/>
              <a:t>of the person who died speak to me</a:t>
            </a:r>
          </a:p>
          <a:p>
            <a:endParaRPr lang="en-US" dirty="0" smtClean="0"/>
          </a:p>
          <a:p>
            <a:pPr>
              <a:buNone/>
            </a:pPr>
            <a:r>
              <a:rPr lang="en-US" dirty="0" smtClean="0"/>
              <a:t>19</a:t>
            </a:r>
            <a:r>
              <a:rPr lang="en-US" dirty="0"/>
              <a:t>. </a:t>
            </a:r>
            <a:r>
              <a:rPr lang="en-US" dirty="0" smtClean="0"/>
              <a:t>	I </a:t>
            </a:r>
            <a:r>
              <a:rPr lang="en-US" b="1" dirty="0"/>
              <a:t>see the person </a:t>
            </a:r>
            <a:r>
              <a:rPr lang="en-US" dirty="0"/>
              <a:t>who died stand before me</a:t>
            </a:r>
          </a:p>
          <a:p>
            <a:endParaRPr lang="en-US" dirty="0" smtClean="0"/>
          </a:p>
          <a:p>
            <a:pPr>
              <a:buNone/>
            </a:pPr>
            <a:r>
              <a:rPr lang="en-US" dirty="0" smtClean="0"/>
              <a:t>20</a:t>
            </a:r>
            <a:r>
              <a:rPr lang="en-US" dirty="0"/>
              <a:t>. </a:t>
            </a:r>
            <a:r>
              <a:rPr lang="en-US" dirty="0" smtClean="0"/>
              <a:t>	I </a:t>
            </a:r>
            <a:r>
              <a:rPr lang="en-US" dirty="0"/>
              <a:t>feel that it is </a:t>
            </a:r>
            <a:r>
              <a:rPr lang="en-US" b="1" dirty="0"/>
              <a:t>unfair </a:t>
            </a:r>
            <a:r>
              <a:rPr lang="en-US" dirty="0"/>
              <a:t>that I should live when this person </a:t>
            </a:r>
            <a:r>
              <a:rPr lang="en-US" dirty="0" smtClean="0"/>
              <a:t>                                                  	died</a:t>
            </a:r>
            <a:endParaRPr lang="en-US" dirty="0"/>
          </a:p>
          <a:p>
            <a:pPr>
              <a:buNone/>
            </a:pPr>
            <a:endParaRPr lang="en-US" dirty="0" smtClean="0"/>
          </a:p>
          <a:p>
            <a:pPr>
              <a:buNone/>
            </a:pPr>
            <a:r>
              <a:rPr lang="en-US" dirty="0" smtClean="0"/>
              <a:t>21</a:t>
            </a:r>
            <a:r>
              <a:rPr lang="en-US" dirty="0"/>
              <a:t>. </a:t>
            </a:r>
            <a:r>
              <a:rPr lang="en-US" dirty="0" smtClean="0"/>
              <a:t>	I </a:t>
            </a:r>
            <a:r>
              <a:rPr lang="en-US" dirty="0"/>
              <a:t>feel </a:t>
            </a:r>
            <a:r>
              <a:rPr lang="en-US" b="1" dirty="0"/>
              <a:t>bitter </a:t>
            </a:r>
            <a:r>
              <a:rPr lang="en-US" dirty="0"/>
              <a:t>over this person’s death</a:t>
            </a:r>
          </a:p>
          <a:p>
            <a:pPr>
              <a:buNone/>
            </a:pPr>
            <a:endParaRPr lang="en-US" dirty="0" smtClean="0"/>
          </a:p>
          <a:p>
            <a:pPr>
              <a:buNone/>
            </a:pPr>
            <a:r>
              <a:rPr lang="en-US" dirty="0" smtClean="0"/>
              <a:t>22.	 </a:t>
            </a:r>
            <a:r>
              <a:rPr lang="en-US" dirty="0"/>
              <a:t>I feel </a:t>
            </a:r>
            <a:r>
              <a:rPr lang="en-US" b="1" dirty="0"/>
              <a:t>envious of others </a:t>
            </a:r>
            <a:r>
              <a:rPr lang="en-US" dirty="0"/>
              <a:t>who have not lost someone close</a:t>
            </a:r>
          </a:p>
        </p:txBody>
      </p:sp>
    </p:spTree>
    <p:extLst>
      <p:ext uri="{BB962C8B-B14F-4D97-AF65-F5344CB8AC3E}">
        <p14:creationId xmlns:p14="http://schemas.microsoft.com/office/powerpoint/2010/main" val="15533889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Traumatic Grief assessed by the ICG six months after a loss is positively associated with</a:t>
            </a:r>
          </a:p>
        </p:txBody>
      </p:sp>
      <p:sp>
        <p:nvSpPr>
          <p:cNvPr id="3" name="Content Placeholder 2"/>
          <p:cNvSpPr>
            <a:spLocks noGrp="1"/>
          </p:cNvSpPr>
          <p:nvPr>
            <p:ph idx="1"/>
          </p:nvPr>
        </p:nvSpPr>
        <p:spPr>
          <a:xfrm>
            <a:off x="457200" y="2286000"/>
            <a:ext cx="8229600" cy="3840163"/>
          </a:xfrm>
        </p:spPr>
        <p:txBody>
          <a:bodyPr/>
          <a:lstStyle/>
          <a:p>
            <a:r>
              <a:rPr lang="en-US" dirty="0"/>
              <a:t>I</a:t>
            </a:r>
            <a:r>
              <a:rPr lang="en-US" dirty="0" smtClean="0"/>
              <a:t>mpaired </a:t>
            </a:r>
            <a:r>
              <a:rPr lang="en-US" dirty="0"/>
              <a:t>role </a:t>
            </a:r>
            <a:r>
              <a:rPr lang="en-US" dirty="0" smtClean="0"/>
              <a:t>performance </a:t>
            </a:r>
          </a:p>
          <a:p>
            <a:r>
              <a:rPr lang="en-US" dirty="0" smtClean="0"/>
              <a:t>Functional impairment </a:t>
            </a:r>
          </a:p>
          <a:p>
            <a:r>
              <a:rPr lang="en-US" dirty="0"/>
              <a:t>S</a:t>
            </a:r>
            <a:r>
              <a:rPr lang="en-US" dirty="0" smtClean="0"/>
              <a:t>ubjective </a:t>
            </a:r>
            <a:r>
              <a:rPr lang="en-US" dirty="0"/>
              <a:t>sleep </a:t>
            </a:r>
            <a:r>
              <a:rPr lang="en-US" dirty="0" smtClean="0"/>
              <a:t>disturbance </a:t>
            </a:r>
          </a:p>
          <a:p>
            <a:r>
              <a:rPr lang="en-US" dirty="0" smtClean="0"/>
              <a:t>Low self-esteem </a:t>
            </a:r>
          </a:p>
          <a:p>
            <a:r>
              <a:rPr lang="en-US" dirty="0"/>
              <a:t>D</a:t>
            </a:r>
            <a:r>
              <a:rPr lang="en-US" dirty="0" smtClean="0"/>
              <a:t>epression</a:t>
            </a:r>
            <a:r>
              <a:rPr lang="en-US" dirty="0"/>
              <a:t>, and anxiety. </a:t>
            </a:r>
          </a:p>
        </p:txBody>
      </p:sp>
      <p:sp>
        <p:nvSpPr>
          <p:cNvPr id="4" name="Footer Placeholder 3"/>
          <p:cNvSpPr>
            <a:spLocks noGrp="1"/>
          </p:cNvSpPr>
          <p:nvPr>
            <p:ph type="ftr" sz="quarter" idx="11"/>
          </p:nvPr>
        </p:nvSpPr>
        <p:spPr/>
        <p:txBody>
          <a:bodyPr/>
          <a:lstStyle/>
          <a:p>
            <a:r>
              <a:rPr lang="en-US" sz="2800" smtClean="0"/>
              <a:t>Prigerson</a:t>
            </a:r>
            <a:endParaRPr lang="en-US" sz="2800" dirty="0"/>
          </a:p>
        </p:txBody>
      </p:sp>
    </p:spTree>
    <p:extLst>
      <p:ext uri="{BB962C8B-B14F-4D97-AF65-F5344CB8AC3E}">
        <p14:creationId xmlns:p14="http://schemas.microsoft.com/office/powerpoint/2010/main" val="12096671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Treatment</a:t>
            </a:r>
            <a:endParaRPr lang="en-US" sz="5400"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6000" dirty="0" smtClean="0"/>
              <a:t>Children and Traumatic Grief</a:t>
            </a:r>
            <a:r>
              <a:rPr lang="en-US" dirty="0" smtClean="0"/>
              <a:t/>
            </a:r>
            <a:br>
              <a:rPr lang="en-US" dirty="0" smtClean="0"/>
            </a:br>
            <a:endParaRPr lang="en-US" dirty="0"/>
          </a:p>
        </p:txBody>
      </p:sp>
      <p:sp>
        <p:nvSpPr>
          <p:cNvPr id="3" name="Content Placeholder 2"/>
          <p:cNvSpPr>
            <a:spLocks noGrp="1"/>
          </p:cNvSpPr>
          <p:nvPr>
            <p:ph idx="1"/>
          </p:nvPr>
        </p:nvSpPr>
        <p:spPr>
          <a:xfrm>
            <a:off x="533400" y="1676400"/>
            <a:ext cx="8229600" cy="4525963"/>
          </a:xfrm>
        </p:spPr>
        <p:txBody>
          <a:bodyPr>
            <a:normAutofit lnSpcReduction="10000"/>
          </a:bodyPr>
          <a:lstStyle/>
          <a:p>
            <a:pPr algn="ctr">
              <a:buNone/>
            </a:pPr>
            <a:r>
              <a:rPr lang="en-US" sz="3600" dirty="0"/>
              <a:t>National Child Traumatic Stress Network </a:t>
            </a:r>
            <a:endParaRPr lang="en-US" sz="3600" dirty="0" smtClean="0"/>
          </a:p>
          <a:p>
            <a:pPr>
              <a:buNone/>
            </a:pPr>
            <a:endParaRPr lang="en-US" sz="4400" i="1" dirty="0"/>
          </a:p>
          <a:p>
            <a:pPr>
              <a:buNone/>
            </a:pPr>
            <a:r>
              <a:rPr lang="en-US" sz="4400" i="1" dirty="0" smtClean="0"/>
              <a:t>What </a:t>
            </a:r>
            <a:r>
              <a:rPr lang="en-US" sz="4400" i="1" dirty="0"/>
              <a:t>is Childhood Traumatic Grief?</a:t>
            </a:r>
          </a:p>
          <a:p>
            <a:endParaRPr lang="en-US" u="sng" dirty="0" smtClean="0">
              <a:hlinkClick r:id="rId2"/>
            </a:endParaRPr>
          </a:p>
          <a:p>
            <a:pPr>
              <a:buNone/>
            </a:pPr>
            <a:r>
              <a:rPr lang="en-US" u="sng" dirty="0" smtClean="0">
                <a:hlinkClick r:id="rId2"/>
              </a:rPr>
              <a:t>http</a:t>
            </a:r>
            <a:r>
              <a:rPr lang="en-US" u="sng" dirty="0">
                <a:hlinkClick r:id="rId2"/>
              </a:rPr>
              <a:t>://www.nctsn.org/trauma-types/traumatic-grief/what-childhood-traumatic-grief</a:t>
            </a:r>
            <a:endParaRPr lang="en-US" dirty="0"/>
          </a:p>
          <a:p>
            <a:endParaRPr lang="en-US" dirty="0"/>
          </a:p>
        </p:txBody>
      </p:sp>
    </p:spTree>
    <p:extLst>
      <p:ext uri="{BB962C8B-B14F-4D97-AF65-F5344CB8AC3E}">
        <p14:creationId xmlns:p14="http://schemas.microsoft.com/office/powerpoint/2010/main" val="271098728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Childhood traumatic</a:t>
            </a:r>
            <a:br>
              <a:rPr lang="en-US" dirty="0" smtClean="0"/>
            </a:br>
            <a:r>
              <a:rPr lang="en-US" dirty="0" smtClean="0"/>
              <a:t>Grief:</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Twenty-two participants between 6 and17 years of age and had a loved one die from a variety of traumatic events: accident, medical cause, suicide, homicide, and drug overdose.</a:t>
            </a:r>
          </a:p>
          <a:p>
            <a:endParaRPr lang="en-US" sz="1000" dirty="0" smtClean="0"/>
          </a:p>
          <a:p>
            <a:r>
              <a:rPr lang="en-US" dirty="0" smtClean="0"/>
              <a:t>Children experienced significant improvements in CTG , PTSD , depressive symptoms), anxiety  and behavioral problems.</a:t>
            </a:r>
          </a:p>
          <a:p>
            <a:endParaRPr lang="en-US" sz="1100" dirty="0"/>
          </a:p>
          <a:p>
            <a:r>
              <a:rPr lang="en-US" dirty="0" smtClean="0"/>
              <a:t>PTSD improving only during the trauma-focused treatment components, and CTG improving during the grief focused treatments. </a:t>
            </a:r>
          </a:p>
          <a:p>
            <a:endParaRPr lang="en-US" sz="1100" dirty="0" smtClean="0"/>
          </a:p>
          <a:p>
            <a:r>
              <a:rPr lang="en-US" dirty="0" smtClean="0"/>
              <a:t>Parents also experienced significant improvement in PTSD and depressive symptoms.</a:t>
            </a:r>
          </a:p>
          <a:p>
            <a:endParaRPr lang="en-US" dirty="0" smtClean="0"/>
          </a:p>
        </p:txBody>
      </p:sp>
      <p:sp>
        <p:nvSpPr>
          <p:cNvPr id="4" name="Footer Placeholder 3"/>
          <p:cNvSpPr>
            <a:spLocks noGrp="1"/>
          </p:cNvSpPr>
          <p:nvPr>
            <p:ph type="ftr" sz="quarter" idx="11"/>
          </p:nvPr>
        </p:nvSpPr>
        <p:spPr>
          <a:xfrm>
            <a:off x="3200400" y="6324600"/>
            <a:ext cx="2895600" cy="365125"/>
          </a:xfrm>
        </p:spPr>
        <p:txBody>
          <a:bodyPr/>
          <a:lstStyle/>
          <a:p>
            <a:r>
              <a:rPr lang="en-US" sz="2800" dirty="0" smtClean="0"/>
              <a:t>Cohen et al., 2004</a:t>
            </a:r>
            <a:endParaRPr lang="en-US" sz="28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Childhood traumatic</a:t>
            </a:r>
            <a:br>
              <a:rPr lang="en-US" dirty="0" smtClean="0"/>
            </a:br>
            <a:r>
              <a:rPr lang="en-US" dirty="0" smtClean="0"/>
              <a:t>Grief</a:t>
            </a:r>
            <a:r>
              <a:rPr lang="en-US" i="1"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Sessions 1 to 4 used interventions to improve affective modulation and stress reduction, </a:t>
            </a:r>
          </a:p>
          <a:p>
            <a:endParaRPr lang="en-US" dirty="0" smtClean="0"/>
          </a:p>
          <a:p>
            <a:r>
              <a:rPr lang="en-US" dirty="0" smtClean="0"/>
              <a:t>Sessions 5 to 8 interventions focused on naming and accepting what the child had lost</a:t>
            </a:r>
          </a:p>
          <a:p>
            <a:pPr>
              <a:buNone/>
            </a:pPr>
            <a:endParaRPr lang="en-US" dirty="0" smtClean="0"/>
          </a:p>
          <a:p>
            <a:r>
              <a:rPr lang="en-US" dirty="0" smtClean="0"/>
              <a:t>Sessions 9 to 12 focused on preserving memories </a:t>
            </a:r>
          </a:p>
          <a:p>
            <a:endParaRPr lang="en-US" dirty="0" smtClean="0"/>
          </a:p>
          <a:p>
            <a:r>
              <a:rPr lang="en-US" dirty="0" smtClean="0"/>
              <a:t>sessions 13 to 16 focused on making meaning of the loss.</a:t>
            </a:r>
          </a:p>
          <a:p>
            <a:endParaRPr lang="en-US" dirty="0"/>
          </a:p>
        </p:txBody>
      </p:sp>
      <p:sp>
        <p:nvSpPr>
          <p:cNvPr id="4" name="Footer Placeholder 3"/>
          <p:cNvSpPr>
            <a:spLocks noGrp="1"/>
          </p:cNvSpPr>
          <p:nvPr>
            <p:ph type="ftr" sz="quarter" idx="11"/>
          </p:nvPr>
        </p:nvSpPr>
        <p:spPr/>
        <p:txBody>
          <a:bodyPr/>
          <a:lstStyle/>
          <a:p>
            <a:r>
              <a:rPr lang="en-US" sz="2800" dirty="0" smtClean="0"/>
              <a:t>Cohen et al., 2004</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grief</a:t>
            </a:r>
            <a:endParaRPr lang="en-US" dirty="0"/>
          </a:p>
        </p:txBody>
      </p:sp>
      <p:sp>
        <p:nvSpPr>
          <p:cNvPr id="3" name="Content Placeholder 2"/>
          <p:cNvSpPr>
            <a:spLocks noGrp="1"/>
          </p:cNvSpPr>
          <p:nvPr>
            <p:ph idx="1"/>
          </p:nvPr>
        </p:nvSpPr>
        <p:spPr/>
        <p:txBody>
          <a:bodyPr>
            <a:normAutofit/>
          </a:bodyPr>
          <a:lstStyle/>
          <a:p>
            <a:r>
              <a:rPr lang="en-US" dirty="0" smtClean="0"/>
              <a:t>Typically occurs several months after the death</a:t>
            </a:r>
          </a:p>
          <a:p>
            <a:endParaRPr lang="en-US" dirty="0" smtClean="0"/>
          </a:p>
          <a:p>
            <a:r>
              <a:rPr lang="en-US" dirty="0" smtClean="0"/>
              <a:t>Recognition that they have grieved</a:t>
            </a:r>
          </a:p>
          <a:p>
            <a:endParaRPr lang="en-US" dirty="0" smtClean="0"/>
          </a:p>
          <a:p>
            <a:r>
              <a:rPr lang="en-US" dirty="0" smtClean="0"/>
              <a:t>Ability  to think of the deceased with equanimity</a:t>
            </a:r>
          </a:p>
          <a:p>
            <a:endParaRPr lang="en-US" dirty="0" smtClean="0"/>
          </a:p>
          <a:p>
            <a:r>
              <a:rPr lang="en-US" dirty="0" smtClean="0"/>
              <a:t>Return to work</a:t>
            </a:r>
          </a:p>
          <a:p>
            <a:endParaRPr lang="en-US" dirty="0"/>
          </a:p>
        </p:txBody>
      </p:sp>
    </p:spTree>
    <p:extLst>
      <p:ext uri="{BB962C8B-B14F-4D97-AF65-F5344CB8AC3E}">
        <p14:creationId xmlns:p14="http://schemas.microsoft.com/office/powerpoint/2010/main" val="223049467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ctg.musc.edu/images/main/ctg_main_02.jpg"/>
          <p:cNvPicPr>
            <a:picLocks noChangeAspect="1" noChangeArrowheads="1"/>
          </p:cNvPicPr>
          <p:nvPr/>
        </p:nvPicPr>
        <p:blipFill>
          <a:blip r:embed="rId2"/>
          <a:srcRect/>
          <a:stretch>
            <a:fillRect/>
          </a:stretch>
        </p:blipFill>
        <p:spPr bwMode="auto">
          <a:xfrm>
            <a:off x="1295400" y="228600"/>
            <a:ext cx="5486400" cy="2286001"/>
          </a:xfrm>
          <a:prstGeom prst="rect">
            <a:avLst/>
          </a:prstGeom>
          <a:noFill/>
        </p:spPr>
      </p:pic>
      <p:pic>
        <p:nvPicPr>
          <p:cNvPr id="1032" name="Picture 8" descr="Grieving and Ambivalent Feelings"/>
          <p:cNvPicPr>
            <a:picLocks noChangeAspect="1" noChangeArrowheads="1"/>
          </p:cNvPicPr>
          <p:nvPr/>
        </p:nvPicPr>
        <p:blipFill>
          <a:blip r:embed="rId3"/>
          <a:srcRect/>
          <a:stretch>
            <a:fillRect/>
          </a:stretch>
        </p:blipFill>
        <p:spPr bwMode="auto">
          <a:xfrm>
            <a:off x="3048000" y="3657600"/>
            <a:ext cx="4419600" cy="295625"/>
          </a:xfrm>
          <a:prstGeom prst="rect">
            <a:avLst/>
          </a:prstGeom>
          <a:noFill/>
        </p:spPr>
      </p:pic>
      <p:pic>
        <p:nvPicPr>
          <p:cNvPr id="1034" name="Picture 10" descr="Adapting TF-CBT to CTG"/>
          <p:cNvPicPr>
            <a:picLocks noChangeAspect="1" noChangeArrowheads="1"/>
          </p:cNvPicPr>
          <p:nvPr/>
        </p:nvPicPr>
        <p:blipFill>
          <a:blip r:embed="rId4"/>
          <a:srcRect/>
          <a:stretch>
            <a:fillRect/>
          </a:stretch>
        </p:blipFill>
        <p:spPr bwMode="auto">
          <a:xfrm>
            <a:off x="3048000" y="2667000"/>
            <a:ext cx="4419600" cy="457200"/>
          </a:xfrm>
          <a:prstGeom prst="rect">
            <a:avLst/>
          </a:prstGeom>
          <a:noFill/>
        </p:spPr>
      </p:pic>
      <p:pic>
        <p:nvPicPr>
          <p:cNvPr id="1036" name="Picture 12" descr="Grief Psychoeducation"/>
          <p:cNvPicPr>
            <a:picLocks noChangeAspect="1" noChangeArrowheads="1"/>
          </p:cNvPicPr>
          <p:nvPr/>
        </p:nvPicPr>
        <p:blipFill>
          <a:blip r:embed="rId5"/>
          <a:srcRect/>
          <a:stretch>
            <a:fillRect/>
          </a:stretch>
        </p:blipFill>
        <p:spPr bwMode="auto">
          <a:xfrm>
            <a:off x="3048000" y="3193831"/>
            <a:ext cx="4419600" cy="387569"/>
          </a:xfrm>
          <a:prstGeom prst="rect">
            <a:avLst/>
          </a:prstGeom>
          <a:noFill/>
        </p:spPr>
      </p:pic>
      <p:pic>
        <p:nvPicPr>
          <p:cNvPr id="1038" name="Picture 14" descr="Preserving Positive Memories"/>
          <p:cNvPicPr>
            <a:picLocks noChangeAspect="1" noChangeArrowheads="1"/>
          </p:cNvPicPr>
          <p:nvPr/>
        </p:nvPicPr>
        <p:blipFill>
          <a:blip r:embed="rId6"/>
          <a:srcRect/>
          <a:stretch>
            <a:fillRect/>
          </a:stretch>
        </p:blipFill>
        <p:spPr bwMode="auto">
          <a:xfrm>
            <a:off x="3048000" y="4038600"/>
            <a:ext cx="4419600" cy="381000"/>
          </a:xfrm>
          <a:prstGeom prst="rect">
            <a:avLst/>
          </a:prstGeom>
          <a:noFill/>
        </p:spPr>
      </p:pic>
      <p:pic>
        <p:nvPicPr>
          <p:cNvPr id="1040" name="Picture 16" descr="Redefining the Relationship"/>
          <p:cNvPicPr>
            <a:picLocks noChangeAspect="1" noChangeArrowheads="1"/>
          </p:cNvPicPr>
          <p:nvPr/>
        </p:nvPicPr>
        <p:blipFill>
          <a:blip r:embed="rId7"/>
          <a:srcRect/>
          <a:stretch>
            <a:fillRect/>
          </a:stretch>
        </p:blipFill>
        <p:spPr bwMode="auto">
          <a:xfrm>
            <a:off x="3048000" y="4495800"/>
            <a:ext cx="4495800" cy="381000"/>
          </a:xfrm>
          <a:prstGeom prst="rect">
            <a:avLst/>
          </a:prstGeom>
          <a:noFill/>
        </p:spPr>
      </p:pic>
      <p:sp>
        <p:nvSpPr>
          <p:cNvPr id="10" name="Rectangle 9"/>
          <p:cNvSpPr/>
          <p:nvPr/>
        </p:nvSpPr>
        <p:spPr>
          <a:xfrm>
            <a:off x="1600200" y="5257800"/>
            <a:ext cx="4648200" cy="707886"/>
          </a:xfrm>
          <a:prstGeom prst="rect">
            <a:avLst/>
          </a:prstGeom>
        </p:spPr>
        <p:txBody>
          <a:bodyPr wrap="square">
            <a:spAutoFit/>
          </a:bodyPr>
          <a:lstStyle/>
          <a:p>
            <a:r>
              <a:rPr lang="en-US" sz="4000" dirty="0" smtClean="0">
                <a:hlinkClick r:id="rId8"/>
              </a:rPr>
              <a:t>http://ctg.musc.edu/</a:t>
            </a:r>
            <a:endParaRPr lang="en-US" sz="40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FCBT-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9050" y="1371600"/>
            <a:ext cx="6477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828800" y="5867400"/>
            <a:ext cx="5857501" cy="830997"/>
          </a:xfrm>
          <a:prstGeom prst="rect">
            <a:avLst/>
          </a:prstGeom>
        </p:spPr>
        <p:txBody>
          <a:bodyPr wrap="none">
            <a:spAutoFit/>
          </a:bodyPr>
          <a:lstStyle/>
          <a:p>
            <a:r>
              <a:rPr lang="en-US" sz="4800" dirty="0">
                <a:hlinkClick r:id="rId3"/>
              </a:rPr>
              <a:t>http://tfcbt.musc.edu/</a:t>
            </a:r>
            <a:endParaRPr lang="en-US" sz="4800" dirty="0"/>
          </a:p>
        </p:txBody>
      </p:sp>
    </p:spTree>
    <p:extLst>
      <p:ext uri="{BB962C8B-B14F-4D97-AF65-F5344CB8AC3E}">
        <p14:creationId xmlns:p14="http://schemas.microsoft.com/office/powerpoint/2010/main" val="54609967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52400" y="6019800"/>
            <a:ext cx="8839200" cy="584775"/>
          </a:xfrm>
          <a:prstGeom prst="rect">
            <a:avLst/>
          </a:prstGeom>
        </p:spPr>
        <p:txBody>
          <a:bodyPr wrap="square">
            <a:spAutoFit/>
          </a:bodyPr>
          <a:lstStyle/>
          <a:p>
            <a:r>
              <a:rPr lang="en-US" sz="3200" dirty="0">
                <a:hlinkClick r:id="rId3"/>
              </a:rPr>
              <a:t>http://academicdepartments.musc.edu/projectbest</a:t>
            </a:r>
            <a:endParaRPr lang="en-US" sz="3200" dirty="0"/>
          </a:p>
        </p:txBody>
      </p:sp>
    </p:spTree>
    <p:extLst>
      <p:ext uri="{BB962C8B-B14F-4D97-AF65-F5344CB8AC3E}">
        <p14:creationId xmlns:p14="http://schemas.microsoft.com/office/powerpoint/2010/main" val="424574475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Pharmacological approaches to the </a:t>
            </a:r>
            <a:r>
              <a:rPr lang="en-US" sz="3600" dirty="0" smtClean="0"/>
              <a:t>treatment of </a:t>
            </a:r>
            <a:r>
              <a:rPr lang="en-US" sz="3600" dirty="0"/>
              <a:t>complicated grief</a:t>
            </a:r>
          </a:p>
        </p:txBody>
      </p:sp>
      <p:sp>
        <p:nvSpPr>
          <p:cNvPr id="3" name="Content Placeholder 2"/>
          <p:cNvSpPr>
            <a:spLocks noGrp="1"/>
          </p:cNvSpPr>
          <p:nvPr>
            <p:ph idx="1"/>
          </p:nvPr>
        </p:nvSpPr>
        <p:spPr/>
        <p:txBody>
          <a:bodyPr>
            <a:normAutofit/>
          </a:bodyPr>
          <a:lstStyle/>
          <a:p>
            <a:r>
              <a:rPr lang="en-US" dirty="0"/>
              <a:t>Results </a:t>
            </a:r>
            <a:r>
              <a:rPr lang="en-US" dirty="0" smtClean="0"/>
              <a:t>from several </a:t>
            </a:r>
            <a:r>
              <a:rPr lang="en-US" dirty="0"/>
              <a:t>open-label studies suggest that </a:t>
            </a:r>
            <a:endParaRPr lang="en-US" dirty="0" smtClean="0"/>
          </a:p>
          <a:p>
            <a:endParaRPr lang="en-US" sz="1200" dirty="0"/>
          </a:p>
          <a:p>
            <a:pPr lvl="1"/>
            <a:r>
              <a:rPr lang="en-US" dirty="0" smtClean="0"/>
              <a:t>tricyclic antidepressants (TCAs) </a:t>
            </a:r>
            <a:r>
              <a:rPr lang="en-US" dirty="0"/>
              <a:t>might not be specifically efficacious </a:t>
            </a:r>
            <a:r>
              <a:rPr lang="en-US" dirty="0" smtClean="0"/>
              <a:t>for grief </a:t>
            </a:r>
            <a:r>
              <a:rPr lang="en-US" dirty="0"/>
              <a:t>symptoms, </a:t>
            </a:r>
            <a:endParaRPr lang="en-US" dirty="0" smtClean="0"/>
          </a:p>
          <a:p>
            <a:endParaRPr lang="en-US" sz="1200" dirty="0"/>
          </a:p>
          <a:p>
            <a:pPr lvl="1"/>
            <a:r>
              <a:rPr lang="en-US" dirty="0" smtClean="0"/>
              <a:t>Selective Serotonin Reuptake Inhibitors SSRIs </a:t>
            </a:r>
            <a:r>
              <a:rPr lang="en-US" dirty="0"/>
              <a:t>might be of potential use in </a:t>
            </a:r>
            <a:r>
              <a:rPr lang="en-US" dirty="0" smtClean="0"/>
              <a:t>the management </a:t>
            </a:r>
            <a:r>
              <a:rPr lang="en-US" dirty="0"/>
              <a:t>of this debilitating condition, both as </a:t>
            </a:r>
            <a:r>
              <a:rPr lang="en-US" dirty="0" smtClean="0"/>
              <a:t>standalone treatments </a:t>
            </a:r>
            <a:r>
              <a:rPr lang="en-US" dirty="0"/>
              <a:t>or in conjunction with specific psychotherapies.</a:t>
            </a:r>
          </a:p>
        </p:txBody>
      </p:sp>
      <p:sp>
        <p:nvSpPr>
          <p:cNvPr id="5" name="Footer Placeholder 4"/>
          <p:cNvSpPr>
            <a:spLocks noGrp="1"/>
          </p:cNvSpPr>
          <p:nvPr>
            <p:ph type="ftr" sz="quarter" idx="11"/>
          </p:nvPr>
        </p:nvSpPr>
        <p:spPr/>
        <p:txBody>
          <a:bodyPr/>
          <a:lstStyle/>
          <a:p>
            <a:r>
              <a:rPr lang="en-US" sz="2800" dirty="0" smtClean="0"/>
              <a:t>Bui et al. 2012</a:t>
            </a:r>
            <a:endParaRPr lang="en-US" sz="2800" dirty="0"/>
          </a:p>
        </p:txBody>
      </p:sp>
    </p:spTree>
    <p:extLst>
      <p:ext uri="{BB962C8B-B14F-4D97-AF65-F5344CB8AC3E}">
        <p14:creationId xmlns:p14="http://schemas.microsoft.com/office/powerpoint/2010/main" val="118622902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A Cognitive-Behavioral Conceptualization of Complicated Grief</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Three processes are seen as crucial in the development and maintenance of CG: </a:t>
            </a:r>
          </a:p>
          <a:p>
            <a:r>
              <a:rPr lang="en-US" dirty="0" smtClean="0"/>
              <a:t>a) insufficient integration of the loss into the autobiographical knowledge base, </a:t>
            </a:r>
          </a:p>
          <a:p>
            <a:r>
              <a:rPr lang="en-US" dirty="0" smtClean="0"/>
              <a:t>b) negative global beliefs and misinterpretations of grief reactions, and </a:t>
            </a:r>
          </a:p>
          <a:p>
            <a:r>
              <a:rPr lang="en-US" dirty="0" smtClean="0"/>
              <a:t>c) anxious and depressive avoidance strategies.</a:t>
            </a:r>
            <a:endParaRPr lang="en-US" dirty="0"/>
          </a:p>
        </p:txBody>
      </p:sp>
      <p:sp>
        <p:nvSpPr>
          <p:cNvPr id="4" name="Footer Placeholder 3"/>
          <p:cNvSpPr>
            <a:spLocks noGrp="1"/>
          </p:cNvSpPr>
          <p:nvPr>
            <p:ph type="ftr" sz="quarter" idx="11"/>
          </p:nvPr>
        </p:nvSpPr>
        <p:spPr/>
        <p:txBody>
          <a:bodyPr/>
          <a:lstStyle/>
          <a:p>
            <a:r>
              <a:rPr lang="en-US" sz="2800" dirty="0" err="1" smtClean="0"/>
              <a:t>Boelen</a:t>
            </a:r>
            <a:r>
              <a:rPr lang="en-US" sz="2800" dirty="0" smtClean="0"/>
              <a:t> et el., 2006</a:t>
            </a:r>
            <a:endParaRPr lang="en-US" sz="28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Complicated Grief Therapy</a:t>
            </a:r>
            <a:br>
              <a:rPr lang="en-US" sz="4800" dirty="0" smtClean="0"/>
            </a:br>
            <a:r>
              <a:rPr lang="en-US" sz="3200" dirty="0" smtClean="0"/>
              <a:t>Introductory Phase (Sessions 1-3)</a:t>
            </a:r>
            <a:endParaRPr lang="en-US" sz="3200" dirty="0"/>
          </a:p>
        </p:txBody>
      </p:sp>
      <p:sp>
        <p:nvSpPr>
          <p:cNvPr id="3" name="Content Placeholder 2"/>
          <p:cNvSpPr>
            <a:spLocks noGrp="1"/>
          </p:cNvSpPr>
          <p:nvPr>
            <p:ph idx="1"/>
          </p:nvPr>
        </p:nvSpPr>
        <p:spPr/>
        <p:txBody>
          <a:bodyPr>
            <a:normAutofit/>
          </a:bodyPr>
          <a:lstStyle/>
          <a:p>
            <a:r>
              <a:rPr lang="en-US" dirty="0" smtClean="0"/>
              <a:t>Establishing strong therapeutic alliance</a:t>
            </a:r>
          </a:p>
          <a:p>
            <a:endParaRPr lang="en-US" sz="1400" dirty="0" smtClean="0"/>
          </a:p>
          <a:p>
            <a:r>
              <a:rPr lang="en-US" dirty="0" smtClean="0"/>
              <a:t>Obtaining history of interpersonal relationships</a:t>
            </a:r>
          </a:p>
          <a:p>
            <a:endParaRPr lang="en-US" sz="1400" dirty="0" smtClean="0"/>
          </a:p>
          <a:p>
            <a:r>
              <a:rPr lang="en-US" dirty="0" smtClean="0"/>
              <a:t>Providing </a:t>
            </a:r>
            <a:r>
              <a:rPr lang="en-US" dirty="0" err="1" smtClean="0"/>
              <a:t>psychoeduation</a:t>
            </a:r>
            <a:endParaRPr lang="en-US" dirty="0" smtClean="0"/>
          </a:p>
          <a:p>
            <a:pPr lvl="1">
              <a:buNone/>
            </a:pPr>
            <a:r>
              <a:rPr lang="en-US" dirty="0" smtClean="0"/>
              <a:t>Complicated Grief and its treatment</a:t>
            </a:r>
          </a:p>
          <a:p>
            <a:endParaRPr lang="en-US" sz="1400" dirty="0" smtClean="0"/>
          </a:p>
          <a:p>
            <a:r>
              <a:rPr lang="en-US" dirty="0" smtClean="0"/>
              <a:t>Supportive individual joins session #3</a:t>
            </a:r>
          </a:p>
          <a:p>
            <a:endParaRPr lang="en-US" dirty="0" smtClean="0"/>
          </a:p>
          <a:p>
            <a:endParaRPr lang="en-US" dirty="0"/>
          </a:p>
        </p:txBody>
      </p:sp>
      <p:sp>
        <p:nvSpPr>
          <p:cNvPr id="4" name="Footer Placeholder 3"/>
          <p:cNvSpPr>
            <a:spLocks noGrp="1"/>
          </p:cNvSpPr>
          <p:nvPr>
            <p:ph type="ftr" sz="quarter" idx="11"/>
          </p:nvPr>
        </p:nvSpPr>
        <p:spPr>
          <a:xfrm>
            <a:off x="3048000" y="6096000"/>
            <a:ext cx="2895600" cy="288925"/>
          </a:xfrm>
        </p:spPr>
        <p:txBody>
          <a:bodyPr/>
          <a:lstStyle/>
          <a:p>
            <a:r>
              <a:rPr lang="en-US" sz="2800" smtClean="0"/>
              <a:t>Shear et al., 2005, Wetherell, 2012</a:t>
            </a:r>
            <a:endParaRPr lang="en-US" sz="2800" dirty="0"/>
          </a:p>
        </p:txBody>
      </p:sp>
    </p:spTree>
    <p:extLst>
      <p:ext uri="{BB962C8B-B14F-4D97-AF65-F5344CB8AC3E}">
        <p14:creationId xmlns:p14="http://schemas.microsoft.com/office/powerpoint/2010/main" val="280300271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Complicated Grief Therapy</a:t>
            </a:r>
            <a:br>
              <a:rPr lang="en-US" sz="4900" dirty="0"/>
            </a:br>
            <a:r>
              <a:rPr lang="en-US" sz="3100" dirty="0" smtClean="0"/>
              <a:t>Intermediate Phase (sessions 4 to 9)</a:t>
            </a:r>
            <a:endParaRPr lang="en-US" sz="3100" dirty="0"/>
          </a:p>
        </p:txBody>
      </p:sp>
      <p:sp>
        <p:nvSpPr>
          <p:cNvPr id="3" name="Content Placeholder 2"/>
          <p:cNvSpPr>
            <a:spLocks noGrp="1"/>
          </p:cNvSpPr>
          <p:nvPr>
            <p:ph idx="1"/>
          </p:nvPr>
        </p:nvSpPr>
        <p:spPr/>
        <p:txBody>
          <a:bodyPr>
            <a:normAutofit/>
          </a:bodyPr>
          <a:lstStyle/>
          <a:p>
            <a:r>
              <a:rPr lang="en-US" dirty="0" smtClean="0"/>
              <a:t>Client performs exercises in &amp; out of sessions:</a:t>
            </a:r>
          </a:p>
          <a:p>
            <a:endParaRPr lang="en-US" sz="1200" dirty="0" smtClean="0"/>
          </a:p>
          <a:p>
            <a:r>
              <a:rPr lang="en-US" dirty="0" err="1" smtClean="0"/>
              <a:t>Imaginal</a:t>
            </a:r>
            <a:r>
              <a:rPr lang="en-US" dirty="0" smtClean="0"/>
              <a:t> revisiting: </a:t>
            </a:r>
          </a:p>
          <a:p>
            <a:pPr marL="0" indent="0">
              <a:buNone/>
            </a:pPr>
            <a:r>
              <a:rPr lang="en-US" dirty="0" smtClean="0"/>
              <a:t>(In session/listening to tape outside of session)</a:t>
            </a:r>
          </a:p>
          <a:p>
            <a:endParaRPr lang="en-US" sz="1100" dirty="0" smtClean="0"/>
          </a:p>
          <a:p>
            <a:r>
              <a:rPr lang="en-US" dirty="0" smtClean="0"/>
              <a:t>Debriefing with therapist</a:t>
            </a:r>
          </a:p>
          <a:p>
            <a:endParaRPr lang="en-US" sz="1600" dirty="0" smtClean="0"/>
          </a:p>
          <a:p>
            <a:r>
              <a:rPr lang="en-US" dirty="0" smtClean="0"/>
              <a:t>Identifying and implementing reward</a:t>
            </a:r>
          </a:p>
        </p:txBody>
      </p:sp>
      <p:sp>
        <p:nvSpPr>
          <p:cNvPr id="5" name="Footer Placeholder 3"/>
          <p:cNvSpPr>
            <a:spLocks noGrp="1"/>
          </p:cNvSpPr>
          <p:nvPr>
            <p:ph type="ftr" sz="quarter" idx="11"/>
          </p:nvPr>
        </p:nvSpPr>
        <p:spPr>
          <a:xfrm>
            <a:off x="3048000" y="6096000"/>
            <a:ext cx="2895600" cy="288925"/>
          </a:xfrm>
        </p:spPr>
        <p:txBody>
          <a:bodyPr/>
          <a:lstStyle/>
          <a:p>
            <a:r>
              <a:rPr lang="en-US" sz="2800" smtClean="0"/>
              <a:t>Shear et al., 2005, Wetherell, 2012</a:t>
            </a:r>
            <a:endParaRPr lang="en-US" sz="2800" dirty="0"/>
          </a:p>
        </p:txBody>
      </p:sp>
    </p:spTree>
    <p:extLst>
      <p:ext uri="{BB962C8B-B14F-4D97-AF65-F5344CB8AC3E}">
        <p14:creationId xmlns:p14="http://schemas.microsoft.com/office/powerpoint/2010/main" val="281330590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lasbergen.com/wp-content/gallery/cartoons/toon-132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1518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Complicated Grief Therapy</a:t>
            </a:r>
            <a:r>
              <a:rPr lang="en-US" dirty="0"/>
              <a:t/>
            </a:r>
            <a:br>
              <a:rPr lang="en-US" dirty="0"/>
            </a:br>
            <a:r>
              <a:rPr lang="en-US" sz="3100" dirty="0" smtClean="0"/>
              <a:t>Intermediate Phase (sessions 4 to 9)</a:t>
            </a:r>
            <a:endParaRPr lang="en-US" sz="3100" dirty="0"/>
          </a:p>
        </p:txBody>
      </p:sp>
      <p:sp>
        <p:nvSpPr>
          <p:cNvPr id="3" name="Content Placeholder 2"/>
          <p:cNvSpPr>
            <a:spLocks noGrp="1"/>
          </p:cNvSpPr>
          <p:nvPr>
            <p:ph idx="1"/>
          </p:nvPr>
        </p:nvSpPr>
        <p:spPr/>
        <p:txBody>
          <a:bodyPr>
            <a:normAutofit/>
          </a:bodyPr>
          <a:lstStyle/>
          <a:p>
            <a:r>
              <a:rPr lang="en-US" dirty="0" smtClean="0"/>
              <a:t>Grief monitoring diary</a:t>
            </a:r>
          </a:p>
          <a:p>
            <a:endParaRPr lang="en-US" sz="1400" dirty="0" smtClean="0"/>
          </a:p>
          <a:p>
            <a:r>
              <a:rPr lang="en-US" dirty="0" smtClean="0"/>
              <a:t>Restoration oriented work</a:t>
            </a:r>
          </a:p>
          <a:p>
            <a:endParaRPr lang="en-US" sz="1400" dirty="0" smtClean="0"/>
          </a:p>
          <a:p>
            <a:r>
              <a:rPr lang="en-US" dirty="0" smtClean="0"/>
              <a:t>Situational revisiting</a:t>
            </a:r>
          </a:p>
          <a:p>
            <a:endParaRPr lang="en-US" sz="1400" dirty="0" smtClean="0"/>
          </a:p>
          <a:p>
            <a:r>
              <a:rPr lang="en-US" dirty="0" smtClean="0"/>
              <a:t>Processing memories, and characteristics of the person who died (positive &amp; negative)</a:t>
            </a:r>
            <a:endParaRPr lang="en-US" dirty="0"/>
          </a:p>
        </p:txBody>
      </p:sp>
      <p:sp>
        <p:nvSpPr>
          <p:cNvPr id="4" name="Footer Placeholder 3"/>
          <p:cNvSpPr>
            <a:spLocks noGrp="1"/>
          </p:cNvSpPr>
          <p:nvPr>
            <p:ph type="ftr" sz="quarter" idx="11"/>
          </p:nvPr>
        </p:nvSpPr>
        <p:spPr>
          <a:xfrm>
            <a:off x="3048000" y="6096000"/>
            <a:ext cx="2895600" cy="288925"/>
          </a:xfrm>
        </p:spPr>
        <p:txBody>
          <a:bodyPr/>
          <a:lstStyle/>
          <a:p>
            <a:r>
              <a:rPr lang="en-US" sz="2800" smtClean="0"/>
              <a:t>Shear et al., 2005, Wetherell, 2012</a:t>
            </a:r>
            <a:endParaRPr lang="en-US" sz="2800" dirty="0"/>
          </a:p>
        </p:txBody>
      </p:sp>
    </p:spTree>
    <p:extLst>
      <p:ext uri="{BB962C8B-B14F-4D97-AF65-F5344CB8AC3E}">
        <p14:creationId xmlns:p14="http://schemas.microsoft.com/office/powerpoint/2010/main" val="390558777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t>Complicated Grief Therapy</a:t>
            </a:r>
            <a:br>
              <a:rPr lang="en-US" sz="4900" dirty="0"/>
            </a:br>
            <a:r>
              <a:rPr lang="en-US" sz="3100" dirty="0" smtClean="0"/>
              <a:t>Final Sessions (10 to 16)</a:t>
            </a:r>
            <a:endParaRPr lang="en-US" sz="3100" dirty="0"/>
          </a:p>
        </p:txBody>
      </p:sp>
      <p:sp>
        <p:nvSpPr>
          <p:cNvPr id="3" name="Content Placeholder 2"/>
          <p:cNvSpPr>
            <a:spLocks noGrp="1"/>
          </p:cNvSpPr>
          <p:nvPr>
            <p:ph idx="1"/>
          </p:nvPr>
        </p:nvSpPr>
        <p:spPr>
          <a:xfrm>
            <a:off x="228600" y="1600200"/>
            <a:ext cx="8763000" cy="4525963"/>
          </a:xfrm>
        </p:spPr>
        <p:txBody>
          <a:bodyPr>
            <a:normAutofit fontScale="85000" lnSpcReduction="20000"/>
          </a:bodyPr>
          <a:lstStyle/>
          <a:p>
            <a:r>
              <a:rPr lang="en-US" dirty="0" smtClean="0"/>
              <a:t>Implement instrument (ICG) to assess progress</a:t>
            </a:r>
          </a:p>
          <a:p>
            <a:endParaRPr lang="en-US" sz="1300" dirty="0" smtClean="0"/>
          </a:p>
          <a:p>
            <a:r>
              <a:rPr lang="en-US" dirty="0" smtClean="0"/>
              <a:t>Collaboration: Direction of remainder of treatment</a:t>
            </a:r>
          </a:p>
          <a:p>
            <a:endParaRPr lang="en-US" sz="1300" dirty="0"/>
          </a:p>
          <a:p>
            <a:r>
              <a:rPr lang="en-US" dirty="0" smtClean="0"/>
              <a:t>Completion of </a:t>
            </a:r>
            <a:r>
              <a:rPr lang="en-US" dirty="0" err="1" smtClean="0"/>
              <a:t>Imaginal</a:t>
            </a:r>
            <a:r>
              <a:rPr lang="en-US" dirty="0" smtClean="0"/>
              <a:t> revisiting</a:t>
            </a:r>
          </a:p>
          <a:p>
            <a:endParaRPr lang="en-US" sz="1200" dirty="0" smtClean="0"/>
          </a:p>
          <a:p>
            <a:r>
              <a:rPr lang="en-US" dirty="0" smtClean="0"/>
              <a:t>Continuation of exercises </a:t>
            </a:r>
          </a:p>
          <a:p>
            <a:endParaRPr lang="en-US" sz="1200" dirty="0" smtClean="0"/>
          </a:p>
          <a:p>
            <a:r>
              <a:rPr lang="en-US" dirty="0" err="1" smtClean="0"/>
              <a:t>Imaginal</a:t>
            </a:r>
            <a:r>
              <a:rPr lang="en-US" dirty="0" smtClean="0"/>
              <a:t> Conversation</a:t>
            </a:r>
          </a:p>
          <a:p>
            <a:endParaRPr lang="en-US" sz="1400" dirty="0" smtClean="0"/>
          </a:p>
          <a:p>
            <a:r>
              <a:rPr lang="en-US" dirty="0" smtClean="0"/>
              <a:t>Exercises for additional losses</a:t>
            </a:r>
          </a:p>
          <a:p>
            <a:endParaRPr lang="en-US" sz="1300" dirty="0" smtClean="0"/>
          </a:p>
          <a:p>
            <a:r>
              <a:rPr lang="en-US" dirty="0" smtClean="0"/>
              <a:t>Termination with therapist</a:t>
            </a:r>
          </a:p>
          <a:p>
            <a:pPr lvl="3">
              <a:buNone/>
            </a:pPr>
            <a:r>
              <a:rPr lang="en-US" dirty="0" smtClean="0"/>
              <a:t>Graduation / Loss</a:t>
            </a:r>
          </a:p>
          <a:p>
            <a:endParaRPr lang="en-US" dirty="0"/>
          </a:p>
        </p:txBody>
      </p:sp>
      <p:sp>
        <p:nvSpPr>
          <p:cNvPr id="4" name="Footer Placeholder 3"/>
          <p:cNvSpPr>
            <a:spLocks noGrp="1"/>
          </p:cNvSpPr>
          <p:nvPr>
            <p:ph type="ftr" sz="quarter" idx="11"/>
          </p:nvPr>
        </p:nvSpPr>
        <p:spPr>
          <a:xfrm>
            <a:off x="3048000" y="6096000"/>
            <a:ext cx="2895600" cy="288925"/>
          </a:xfrm>
        </p:spPr>
        <p:txBody>
          <a:bodyPr/>
          <a:lstStyle/>
          <a:p>
            <a:r>
              <a:rPr lang="en-US" sz="2800" smtClean="0"/>
              <a:t>Shear et al., 2005, Wetherell, 2012</a:t>
            </a:r>
            <a:endParaRPr lang="en-US" sz="2800" dirty="0"/>
          </a:p>
        </p:txBody>
      </p:sp>
    </p:spTree>
    <p:extLst>
      <p:ext uri="{BB962C8B-B14F-4D97-AF65-F5344CB8AC3E}">
        <p14:creationId xmlns:p14="http://schemas.microsoft.com/office/powerpoint/2010/main" val="1105493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Bereavement and Grief</a:t>
            </a:r>
          </a:p>
        </p:txBody>
      </p:sp>
      <p:sp>
        <p:nvSpPr>
          <p:cNvPr id="3" name="Content Placeholder 2"/>
          <p:cNvSpPr>
            <a:spLocks noGrp="1"/>
          </p:cNvSpPr>
          <p:nvPr>
            <p:ph idx="1"/>
          </p:nvPr>
        </p:nvSpPr>
        <p:spPr>
          <a:xfrm>
            <a:off x="457200" y="2209800"/>
            <a:ext cx="8229600" cy="4114800"/>
          </a:xfrm>
        </p:spPr>
        <p:txBody>
          <a:bodyPr>
            <a:normAutofit lnSpcReduction="10000"/>
          </a:bodyPr>
          <a:lstStyle/>
          <a:p>
            <a:r>
              <a:rPr lang="en-US" b="1" dirty="0"/>
              <a:t>Grief Work </a:t>
            </a:r>
            <a:r>
              <a:rPr lang="en-US" b="1" dirty="0" smtClean="0"/>
              <a:t>Perspective</a:t>
            </a:r>
            <a:r>
              <a:rPr lang="en-US" dirty="0" smtClean="0"/>
              <a:t>:</a:t>
            </a:r>
          </a:p>
          <a:p>
            <a:pPr lvl="1"/>
            <a:r>
              <a:rPr lang="en-US" dirty="0" smtClean="0"/>
              <a:t>Breaking attachment bonds &gt; Maintaining bonds</a:t>
            </a:r>
            <a:endParaRPr lang="en-US" dirty="0"/>
          </a:p>
          <a:p>
            <a:endParaRPr lang="en-US" sz="1600" dirty="0"/>
          </a:p>
          <a:p>
            <a:endParaRPr lang="en-US" b="1" dirty="0" smtClean="0"/>
          </a:p>
          <a:p>
            <a:r>
              <a:rPr lang="en-US" b="1" dirty="0" smtClean="0"/>
              <a:t>Attachment </a:t>
            </a:r>
            <a:r>
              <a:rPr lang="en-US" b="1" dirty="0" smtClean="0"/>
              <a:t>Theory:</a:t>
            </a:r>
          </a:p>
          <a:p>
            <a:pPr lvl="1"/>
            <a:r>
              <a:rPr lang="en-US" dirty="0" smtClean="0"/>
              <a:t>Model Pathways to Complicated Grief</a:t>
            </a:r>
          </a:p>
          <a:p>
            <a:pPr lvl="1"/>
            <a:endParaRPr lang="en-US" sz="1600" dirty="0"/>
          </a:p>
          <a:p>
            <a:endParaRPr lang="en-US" b="1" dirty="0" smtClean="0"/>
          </a:p>
          <a:p>
            <a:r>
              <a:rPr lang="en-US" b="1" dirty="0" smtClean="0"/>
              <a:t>Meaning </a:t>
            </a:r>
            <a:r>
              <a:rPr lang="en-US" b="1" dirty="0" smtClean="0"/>
              <a:t>Making or Meaning Reconstruction:</a:t>
            </a:r>
          </a:p>
          <a:p>
            <a:pPr lvl="1"/>
            <a:r>
              <a:rPr lang="en-US" dirty="0" smtClean="0"/>
              <a:t>The organization of experiences into narrative form</a:t>
            </a:r>
            <a:endParaRPr lang="en-US" dirty="0"/>
          </a:p>
          <a:p>
            <a:endParaRPr lang="en-US" sz="1600" dirty="0"/>
          </a:p>
        </p:txBody>
      </p:sp>
    </p:spTree>
    <p:extLst>
      <p:ext uri="{BB962C8B-B14F-4D97-AF65-F5344CB8AC3E}">
        <p14:creationId xmlns:p14="http://schemas.microsoft.com/office/powerpoint/2010/main" val="334985639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670175"/>
          </a:xfrm>
        </p:spPr>
        <p:txBody>
          <a:bodyPr>
            <a:noAutofit/>
          </a:bodyPr>
          <a:lstStyle/>
          <a:p>
            <a:r>
              <a:rPr lang="en-US" sz="6000" dirty="0" smtClean="0"/>
              <a:t>Promising </a:t>
            </a:r>
            <a:br>
              <a:rPr lang="en-US" sz="6000" dirty="0" smtClean="0"/>
            </a:br>
            <a:r>
              <a:rPr lang="en-US" sz="6000" dirty="0" smtClean="0"/>
              <a:t>Treatment for Further </a:t>
            </a:r>
            <a:br>
              <a:rPr lang="en-US" sz="6000" dirty="0" smtClean="0"/>
            </a:br>
            <a:r>
              <a:rPr lang="en-US" sz="6000" dirty="0" smtClean="0"/>
              <a:t>Study</a:t>
            </a:r>
            <a:endParaRPr lang="en-US" sz="6000" dirty="0"/>
          </a:p>
        </p:txBody>
      </p:sp>
    </p:spTree>
    <p:extLst>
      <p:ext uri="{BB962C8B-B14F-4D97-AF65-F5344CB8AC3E}">
        <p14:creationId xmlns:p14="http://schemas.microsoft.com/office/powerpoint/2010/main" val="370302264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Complicated Grief Using </a:t>
            </a:r>
            <a:r>
              <a:rPr lang="en-US" dirty="0"/>
              <a:t>V</a:t>
            </a:r>
            <a:r>
              <a:rPr lang="en-US" dirty="0" smtClean="0"/>
              <a:t>irtual Reality</a:t>
            </a:r>
            <a:endParaRPr lang="en-US" dirty="0"/>
          </a:p>
        </p:txBody>
      </p:sp>
      <p:sp>
        <p:nvSpPr>
          <p:cNvPr id="3" name="Content Placeholder 2"/>
          <p:cNvSpPr>
            <a:spLocks noGrp="1"/>
          </p:cNvSpPr>
          <p:nvPr>
            <p:ph idx="1"/>
          </p:nvPr>
        </p:nvSpPr>
        <p:spPr/>
        <p:txBody>
          <a:bodyPr>
            <a:noAutofit/>
          </a:bodyPr>
          <a:lstStyle/>
          <a:p>
            <a:r>
              <a:rPr lang="en-US" sz="2000" dirty="0"/>
              <a:t>The devices used for applying the treatment were two </a:t>
            </a:r>
            <a:r>
              <a:rPr lang="en-US" sz="2000" dirty="0" smtClean="0"/>
              <a:t>personal computers </a:t>
            </a:r>
            <a:r>
              <a:rPr lang="en-US" sz="2000" dirty="0"/>
              <a:t>(PCs), a big screen where the environment is projected</a:t>
            </a:r>
            <a:r>
              <a:rPr lang="en-US" sz="2000" dirty="0" smtClean="0"/>
              <a:t>, two </a:t>
            </a:r>
            <a:r>
              <a:rPr lang="en-US" sz="2000" dirty="0"/>
              <a:t>projectors, a wireless pad, and a system of speakers. </a:t>
            </a:r>
            <a:endParaRPr lang="en-US" sz="2000" dirty="0" smtClean="0"/>
          </a:p>
          <a:p>
            <a:endParaRPr lang="en-US" sz="2000" dirty="0" smtClean="0"/>
          </a:p>
          <a:p>
            <a:r>
              <a:rPr lang="en-US" sz="2000" dirty="0" smtClean="0"/>
              <a:t>A </a:t>
            </a:r>
            <a:r>
              <a:rPr lang="en-US" sz="2000" dirty="0"/>
              <a:t>wireless pad is placed on a table in the other side of </a:t>
            </a:r>
            <a:r>
              <a:rPr lang="en-US" sz="2000" dirty="0" smtClean="0"/>
              <a:t>the room</a:t>
            </a:r>
            <a:r>
              <a:rPr lang="en-US" sz="2000" dirty="0"/>
              <a:t>, and the patient sits next to it. From this perspective, </a:t>
            </a:r>
            <a:r>
              <a:rPr lang="en-US" sz="2000" dirty="0" smtClean="0"/>
              <a:t>the patient </a:t>
            </a:r>
            <a:r>
              <a:rPr lang="en-US" sz="2000" dirty="0"/>
              <a:t>can view the virtual environment, and interact and </a:t>
            </a:r>
            <a:r>
              <a:rPr lang="en-US" sz="2000" dirty="0" smtClean="0"/>
              <a:t>navigate using </a:t>
            </a:r>
            <a:r>
              <a:rPr lang="en-US" sz="2000" dirty="0"/>
              <a:t>the wireless pad. </a:t>
            </a:r>
            <a:endParaRPr lang="en-US" sz="2000" dirty="0" smtClean="0"/>
          </a:p>
          <a:p>
            <a:endParaRPr lang="en-US" sz="2000" dirty="0"/>
          </a:p>
          <a:p>
            <a:r>
              <a:rPr lang="en-US" sz="2000" dirty="0" smtClean="0"/>
              <a:t>The </a:t>
            </a:r>
            <a:r>
              <a:rPr lang="en-US" sz="2000" dirty="0"/>
              <a:t>therapist sits next to PC#2, which </a:t>
            </a:r>
            <a:r>
              <a:rPr lang="en-US" sz="2000" dirty="0" smtClean="0"/>
              <a:t>is placed </a:t>
            </a:r>
            <a:r>
              <a:rPr lang="en-US" sz="2000" dirty="0"/>
              <a:t>close to the </a:t>
            </a:r>
            <a:r>
              <a:rPr lang="en-US" sz="2000" dirty="0" smtClean="0"/>
              <a:t>patient, where  </a:t>
            </a:r>
            <a:r>
              <a:rPr lang="en-US" sz="2000" dirty="0"/>
              <a:t>the application and </a:t>
            </a:r>
            <a:r>
              <a:rPr lang="en-US" sz="2000" dirty="0" smtClean="0"/>
              <a:t>the features </a:t>
            </a:r>
            <a:r>
              <a:rPr lang="en-US" sz="2000" dirty="0"/>
              <a:t>of the virtual environment that is shown to the </a:t>
            </a:r>
            <a:r>
              <a:rPr lang="en-US" sz="2000" dirty="0" smtClean="0"/>
              <a:t>patient can </a:t>
            </a:r>
            <a:r>
              <a:rPr lang="en-US" sz="2000" dirty="0"/>
              <a:t>be controlled. The sound system is composed of several </a:t>
            </a:r>
            <a:r>
              <a:rPr lang="en-US" sz="2000" dirty="0" smtClean="0"/>
              <a:t>speakers distributed </a:t>
            </a:r>
            <a:r>
              <a:rPr lang="en-US" sz="2000" dirty="0"/>
              <a:t>in the </a:t>
            </a:r>
            <a:r>
              <a:rPr lang="en-US" sz="2000" dirty="0" smtClean="0"/>
              <a:t>room</a:t>
            </a:r>
            <a:endParaRPr lang="en-US" sz="2000" dirty="0"/>
          </a:p>
        </p:txBody>
      </p:sp>
      <p:sp>
        <p:nvSpPr>
          <p:cNvPr id="5" name="Footer Placeholder 4"/>
          <p:cNvSpPr>
            <a:spLocks noGrp="1"/>
          </p:cNvSpPr>
          <p:nvPr>
            <p:ph type="ftr" sz="quarter" idx="11"/>
          </p:nvPr>
        </p:nvSpPr>
        <p:spPr>
          <a:xfrm>
            <a:off x="1600200" y="6356350"/>
            <a:ext cx="5105400" cy="365125"/>
          </a:xfrm>
        </p:spPr>
        <p:txBody>
          <a:bodyPr/>
          <a:lstStyle/>
          <a:p>
            <a:r>
              <a:rPr lang="en-US" sz="2800" dirty="0" err="1" smtClean="0"/>
              <a:t>Botellla</a:t>
            </a:r>
            <a:r>
              <a:rPr lang="en-US" sz="2800" dirty="0" smtClean="0"/>
              <a:t> et al., 2008</a:t>
            </a:r>
            <a:endParaRPr lang="en-US" sz="2800" dirty="0"/>
          </a:p>
        </p:txBody>
      </p:sp>
    </p:spTree>
    <p:extLst>
      <p:ext uri="{BB962C8B-B14F-4D97-AF65-F5344CB8AC3E}">
        <p14:creationId xmlns:p14="http://schemas.microsoft.com/office/powerpoint/2010/main" val="142024067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Complicated Grief Using Virtual Reality</a:t>
            </a:r>
            <a:endParaRPr lang="en-US" dirty="0"/>
          </a:p>
        </p:txBody>
      </p:sp>
      <p:sp>
        <p:nvSpPr>
          <p:cNvPr id="3" name="Content Placeholder 2"/>
          <p:cNvSpPr>
            <a:spLocks noGrp="1"/>
          </p:cNvSpPr>
          <p:nvPr>
            <p:ph idx="1"/>
          </p:nvPr>
        </p:nvSpPr>
        <p:spPr/>
        <p:txBody>
          <a:bodyPr/>
          <a:lstStyle/>
          <a:p>
            <a:r>
              <a:rPr lang="en-US" dirty="0" smtClean="0"/>
              <a:t>. In the first stages of the therapy, the patient learns how to navigate and interact with the system by practicing in a neutral environment. </a:t>
            </a:r>
          </a:p>
          <a:p>
            <a:r>
              <a:rPr lang="en-US" dirty="0"/>
              <a:t>EMMA’s World is an adaptive display, a VR system that adjusts its</a:t>
            </a:r>
          </a:p>
          <a:p>
            <a:r>
              <a:rPr lang="en-US" dirty="0"/>
              <a:t>presentation and actions to match the needs and abilities of the</a:t>
            </a:r>
          </a:p>
          <a:p>
            <a:r>
              <a:rPr lang="en-US" dirty="0"/>
              <a:t>user</a:t>
            </a:r>
          </a:p>
        </p:txBody>
      </p:sp>
      <p:sp>
        <p:nvSpPr>
          <p:cNvPr id="6" name="Footer Placeholder 4"/>
          <p:cNvSpPr>
            <a:spLocks noGrp="1"/>
          </p:cNvSpPr>
          <p:nvPr>
            <p:ph type="ftr" sz="quarter" idx="11"/>
          </p:nvPr>
        </p:nvSpPr>
        <p:spPr>
          <a:xfrm>
            <a:off x="1600200" y="6356350"/>
            <a:ext cx="5105400" cy="365125"/>
          </a:xfrm>
        </p:spPr>
        <p:txBody>
          <a:bodyPr/>
          <a:lstStyle/>
          <a:p>
            <a:r>
              <a:rPr lang="en-US" sz="2800" dirty="0" err="1" smtClean="0"/>
              <a:t>Botellla</a:t>
            </a:r>
            <a:r>
              <a:rPr lang="en-US" sz="2800" dirty="0" smtClean="0"/>
              <a:t> et al., 2008</a:t>
            </a:r>
            <a:endParaRPr lang="en-US" sz="2800" dirty="0"/>
          </a:p>
        </p:txBody>
      </p:sp>
    </p:spTree>
    <p:extLst>
      <p:ext uri="{BB962C8B-B14F-4D97-AF65-F5344CB8AC3E}">
        <p14:creationId xmlns:p14="http://schemas.microsoft.com/office/powerpoint/2010/main" val="337093189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Complicated Grief Using Virtual Reality</a:t>
            </a:r>
            <a:endParaRPr lang="en-US" dirty="0"/>
          </a:p>
        </p:txBody>
      </p:sp>
      <p:sp>
        <p:nvSpPr>
          <p:cNvPr id="3" name="Content Placeholder 2"/>
          <p:cNvSpPr>
            <a:spLocks noGrp="1"/>
          </p:cNvSpPr>
          <p:nvPr>
            <p:ph idx="1"/>
          </p:nvPr>
        </p:nvSpPr>
        <p:spPr/>
        <p:txBody>
          <a:bodyPr>
            <a:normAutofit lnSpcReduction="10000"/>
          </a:bodyPr>
          <a:lstStyle/>
          <a:p>
            <a:r>
              <a:rPr lang="en-US" dirty="0"/>
              <a:t>A series of tools are available in the environment, and they </a:t>
            </a:r>
            <a:r>
              <a:rPr lang="en-US" dirty="0" smtClean="0"/>
              <a:t>are selected </a:t>
            </a:r>
            <a:r>
              <a:rPr lang="en-US" dirty="0"/>
              <a:t>based on the therapist’s </a:t>
            </a:r>
            <a:r>
              <a:rPr lang="en-US" dirty="0" smtClean="0"/>
              <a:t>instructions: </a:t>
            </a:r>
          </a:p>
          <a:p>
            <a:r>
              <a:rPr lang="en-US" dirty="0" smtClean="0"/>
              <a:t>Database Screen</a:t>
            </a:r>
          </a:p>
          <a:p>
            <a:endParaRPr lang="en-US" dirty="0" smtClean="0"/>
          </a:p>
          <a:p>
            <a:r>
              <a:rPr lang="en-US" dirty="0" smtClean="0"/>
              <a:t>Book </a:t>
            </a:r>
            <a:r>
              <a:rPr lang="en-US" dirty="0"/>
              <a:t>of Life </a:t>
            </a:r>
            <a:r>
              <a:rPr lang="en-US" dirty="0" smtClean="0"/>
              <a:t> </a:t>
            </a:r>
            <a:endParaRPr lang="en-US" dirty="0"/>
          </a:p>
          <a:p>
            <a:endParaRPr lang="en-US" dirty="0" smtClean="0"/>
          </a:p>
          <a:p>
            <a:r>
              <a:rPr lang="en-US" dirty="0" smtClean="0"/>
              <a:t>EMMA’s </a:t>
            </a:r>
            <a:r>
              <a:rPr lang="en-US" dirty="0"/>
              <a:t>World also includes five different </a:t>
            </a:r>
            <a:r>
              <a:rPr lang="en-US" dirty="0" smtClean="0"/>
              <a:t>pre-defined scenarios </a:t>
            </a:r>
            <a:r>
              <a:rPr lang="en-US" dirty="0"/>
              <a:t>or ‘landscapes’ (see Figure 1): a desert, an island, </a:t>
            </a:r>
            <a:r>
              <a:rPr lang="en-US" dirty="0" smtClean="0"/>
              <a:t>a threatening </a:t>
            </a:r>
            <a:r>
              <a:rPr lang="en-US" dirty="0"/>
              <a:t>forest, a snow-covered town, and meadows.</a:t>
            </a:r>
          </a:p>
        </p:txBody>
      </p:sp>
      <p:sp>
        <p:nvSpPr>
          <p:cNvPr id="6" name="Footer Placeholder 4"/>
          <p:cNvSpPr>
            <a:spLocks noGrp="1"/>
          </p:cNvSpPr>
          <p:nvPr>
            <p:ph type="ftr" sz="quarter" idx="11"/>
          </p:nvPr>
        </p:nvSpPr>
        <p:spPr>
          <a:xfrm>
            <a:off x="1600200" y="6356350"/>
            <a:ext cx="5105400" cy="365125"/>
          </a:xfrm>
        </p:spPr>
        <p:txBody>
          <a:bodyPr/>
          <a:lstStyle/>
          <a:p>
            <a:r>
              <a:rPr lang="en-US" sz="2800" dirty="0" err="1" smtClean="0"/>
              <a:t>Botellla</a:t>
            </a:r>
            <a:r>
              <a:rPr lang="en-US" sz="2800" dirty="0" smtClean="0"/>
              <a:t> et al., 2008</a:t>
            </a:r>
            <a:endParaRPr lang="en-US" sz="2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048000"/>
            <a:ext cx="2538413"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325206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38" y="76200"/>
            <a:ext cx="8843962"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612077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Complicated Grief Using Virtual Reality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Session 1: Presented the rationale for the treatment and education about grief: common </a:t>
            </a:r>
            <a:r>
              <a:rPr lang="en-US" dirty="0" smtClean="0"/>
              <a:t>emotional reactions </a:t>
            </a:r>
            <a:r>
              <a:rPr lang="en-US" dirty="0"/>
              <a:t>to the death of a loved one, attachment and grief and grief as a process and provided slow breathing as a means to alleviate distress.</a:t>
            </a:r>
          </a:p>
          <a:p>
            <a:pPr marL="0" indent="0">
              <a:buNone/>
            </a:pPr>
            <a:endParaRPr lang="en-US" dirty="0"/>
          </a:p>
          <a:p>
            <a:r>
              <a:rPr lang="en-US" dirty="0"/>
              <a:t>Session 2: Introduced the virtual, environment, EMMA’s World and the Book of Life. The main task in the session was filling out the contents section of the book</a:t>
            </a:r>
            <a:r>
              <a:rPr lang="en-US" dirty="0" smtClean="0"/>
              <a:t>.</a:t>
            </a:r>
          </a:p>
          <a:p>
            <a:pPr marL="0" indent="0">
              <a:buNone/>
            </a:pPr>
            <a:endParaRPr lang="en-US" dirty="0"/>
          </a:p>
          <a:p>
            <a:r>
              <a:rPr lang="en-US" dirty="0"/>
              <a:t>Session 3: Mindfulness strategies were introduced. The goal is to learn to Observe, describe, and participate without judging, doing one thing at a time, and being effective. </a:t>
            </a:r>
          </a:p>
          <a:p>
            <a:pPr marL="0" indent="0">
              <a:buNone/>
            </a:pPr>
            <a:endParaRPr lang="en-US" dirty="0"/>
          </a:p>
          <a:p>
            <a:r>
              <a:rPr lang="en-US" dirty="0"/>
              <a:t>Session 4: The main objective of the therapy was addressed: the process and assimilation of the loss. </a:t>
            </a:r>
          </a:p>
          <a:p>
            <a:endParaRPr lang="en-US" dirty="0"/>
          </a:p>
        </p:txBody>
      </p:sp>
      <p:sp>
        <p:nvSpPr>
          <p:cNvPr id="5" name="Footer Placeholder 4"/>
          <p:cNvSpPr>
            <a:spLocks noGrp="1"/>
          </p:cNvSpPr>
          <p:nvPr>
            <p:ph type="ftr" sz="quarter" idx="11"/>
          </p:nvPr>
        </p:nvSpPr>
        <p:spPr>
          <a:xfrm>
            <a:off x="1600200" y="6356350"/>
            <a:ext cx="5105400" cy="365125"/>
          </a:xfrm>
        </p:spPr>
        <p:txBody>
          <a:bodyPr/>
          <a:lstStyle/>
          <a:p>
            <a:r>
              <a:rPr lang="en-US" sz="2800" dirty="0" err="1" smtClean="0"/>
              <a:t>Botellla</a:t>
            </a:r>
            <a:r>
              <a:rPr lang="en-US" sz="2800" dirty="0" smtClean="0"/>
              <a:t> et al., 2008</a:t>
            </a:r>
            <a:endParaRPr lang="en-US" sz="2800" dirty="0"/>
          </a:p>
        </p:txBody>
      </p:sp>
    </p:spTree>
    <p:extLst>
      <p:ext uri="{BB962C8B-B14F-4D97-AF65-F5344CB8AC3E}">
        <p14:creationId xmlns:p14="http://schemas.microsoft.com/office/powerpoint/2010/main" val="393208334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Complicated Grief Using Virtual Reality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Sessions 5 &amp; 6: The patient chose different scenarios and elements from the virtual environment to work on processing the loss </a:t>
            </a:r>
          </a:p>
          <a:p>
            <a:r>
              <a:rPr lang="en-US" dirty="0" smtClean="0"/>
              <a:t> </a:t>
            </a:r>
          </a:p>
          <a:p>
            <a:r>
              <a:rPr lang="en-US" dirty="0" smtClean="0"/>
              <a:t>Session 7: The life imprint was introduced to support emotional processing</a:t>
            </a:r>
            <a:r>
              <a:rPr lang="en-US" dirty="0"/>
              <a:t>.</a:t>
            </a:r>
            <a:r>
              <a:rPr lang="en-US" dirty="0" smtClean="0"/>
              <a:t>  (</a:t>
            </a:r>
            <a:r>
              <a:rPr lang="en-US" dirty="0" err="1" smtClean="0"/>
              <a:t>Neimeyer</a:t>
            </a:r>
            <a:r>
              <a:rPr lang="en-US" dirty="0" smtClean="0"/>
              <a:t>, 2000b). As homework the patient was asked to write a letter of projection toward the future. </a:t>
            </a:r>
          </a:p>
          <a:p>
            <a:pPr marL="0" indent="0">
              <a:buNone/>
            </a:pPr>
            <a:endParaRPr lang="en-US" dirty="0" smtClean="0"/>
          </a:p>
          <a:p>
            <a:r>
              <a:rPr lang="en-US" dirty="0" smtClean="0"/>
              <a:t>Session was devoted to analyzing the letter.</a:t>
            </a:r>
          </a:p>
          <a:p>
            <a:pPr marL="0" indent="0">
              <a:buNone/>
            </a:pPr>
            <a:endParaRPr lang="en-US" dirty="0" smtClean="0"/>
          </a:p>
          <a:p>
            <a:r>
              <a:rPr lang="en-US" dirty="0" smtClean="0"/>
              <a:t>Sessions were scheduled for the post-treatment and follow-up assessments.</a:t>
            </a:r>
          </a:p>
          <a:p>
            <a:endParaRPr lang="en-US" dirty="0" smtClean="0"/>
          </a:p>
          <a:p>
            <a:endParaRPr lang="en-US" dirty="0"/>
          </a:p>
        </p:txBody>
      </p:sp>
      <p:sp>
        <p:nvSpPr>
          <p:cNvPr id="5" name="Footer Placeholder 4"/>
          <p:cNvSpPr>
            <a:spLocks noGrp="1"/>
          </p:cNvSpPr>
          <p:nvPr>
            <p:ph type="ftr" sz="quarter" idx="11"/>
          </p:nvPr>
        </p:nvSpPr>
        <p:spPr>
          <a:xfrm>
            <a:off x="1600200" y="6356350"/>
            <a:ext cx="5105400" cy="365125"/>
          </a:xfrm>
        </p:spPr>
        <p:txBody>
          <a:bodyPr/>
          <a:lstStyle/>
          <a:p>
            <a:r>
              <a:rPr lang="en-US" sz="2800" dirty="0" err="1" smtClean="0"/>
              <a:t>Botellla</a:t>
            </a:r>
            <a:r>
              <a:rPr lang="en-US" sz="2800" dirty="0" smtClean="0"/>
              <a:t> et al., 2008</a:t>
            </a:r>
            <a:endParaRPr lang="en-US" sz="2800" dirty="0"/>
          </a:p>
        </p:txBody>
      </p:sp>
    </p:spTree>
    <p:extLst>
      <p:ext uri="{BB962C8B-B14F-4D97-AF65-F5344CB8AC3E}">
        <p14:creationId xmlns:p14="http://schemas.microsoft.com/office/powerpoint/2010/main" val="46125913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r>
              <a:rPr lang="en-US" sz="1600" dirty="0"/>
              <a:t>Bui et al., Pharmacological approaches to the treatment of complicated grief: rationale and a brief review of the literature Dialogues in Clinical Neuroscience - </a:t>
            </a:r>
            <a:r>
              <a:rPr lang="en-US" sz="1600" dirty="0" err="1"/>
              <a:t>Vol</a:t>
            </a:r>
            <a:r>
              <a:rPr lang="en-US" sz="1600" dirty="0"/>
              <a:t> 14 </a:t>
            </a:r>
            <a:r>
              <a:rPr lang="en-US" sz="1600" b="1" dirty="0"/>
              <a:t>. </a:t>
            </a:r>
            <a:r>
              <a:rPr lang="en-US" sz="1600" dirty="0"/>
              <a:t>No. 2 </a:t>
            </a:r>
            <a:r>
              <a:rPr lang="en-US" sz="1600" b="1" dirty="0"/>
              <a:t>. </a:t>
            </a:r>
            <a:r>
              <a:rPr lang="en-US" sz="1600" dirty="0"/>
              <a:t>2012</a:t>
            </a:r>
          </a:p>
          <a:p>
            <a:endParaRPr lang="en-US" sz="800" dirty="0" smtClean="0"/>
          </a:p>
          <a:p>
            <a:r>
              <a:rPr lang="en-US" sz="1600" dirty="0" err="1" smtClean="0"/>
              <a:t>Bonanno</a:t>
            </a:r>
            <a:r>
              <a:rPr lang="en-US" sz="1600" dirty="0" smtClean="0"/>
              <a:t>, G.A. and </a:t>
            </a:r>
            <a:r>
              <a:rPr lang="en-US" sz="1600" dirty="0" err="1" smtClean="0"/>
              <a:t>Kaltman</a:t>
            </a:r>
            <a:r>
              <a:rPr lang="en-US" sz="1600" dirty="0" smtClean="0"/>
              <a:t>, S., </a:t>
            </a:r>
            <a:r>
              <a:rPr lang="en-US" sz="1600" i="1" dirty="0" smtClean="0"/>
              <a:t>The varieties of grief experience. </a:t>
            </a:r>
            <a:r>
              <a:rPr lang="en-US" sz="1600" dirty="0" smtClean="0"/>
              <a:t>Clinical Psychology Review, 2001. </a:t>
            </a:r>
            <a:r>
              <a:rPr lang="en-US" sz="1600" b="1" dirty="0" smtClean="0"/>
              <a:t>21</a:t>
            </a:r>
            <a:r>
              <a:rPr lang="en-US" sz="1600" dirty="0" smtClean="0"/>
              <a:t>(5): p. 705-734.</a:t>
            </a:r>
          </a:p>
          <a:p>
            <a:endParaRPr lang="en-US" sz="800" dirty="0" smtClean="0"/>
          </a:p>
          <a:p>
            <a:r>
              <a:rPr lang="en-US" sz="1600" dirty="0" err="1"/>
              <a:t>Bonanno</a:t>
            </a:r>
            <a:r>
              <a:rPr lang="en-US" sz="1600" dirty="0"/>
              <a:t>, </a:t>
            </a:r>
            <a:r>
              <a:rPr lang="en-US" sz="1600" dirty="0" smtClean="0"/>
              <a:t>G.A A study of laughter and dissociation: Distinct correlates of laughter and smiling during bereavement. </a:t>
            </a:r>
            <a:r>
              <a:rPr lang="en-US" sz="1600" dirty="0"/>
              <a:t>Journal of personality and social …, 1997 - </a:t>
            </a:r>
            <a:endParaRPr lang="en-US" sz="1600" dirty="0" smtClean="0"/>
          </a:p>
          <a:p>
            <a:endParaRPr lang="en-US" sz="800" dirty="0" smtClean="0"/>
          </a:p>
          <a:p>
            <a:r>
              <a:rPr lang="en-US" sz="1600" dirty="0" err="1"/>
              <a:t>Botella</a:t>
            </a:r>
            <a:r>
              <a:rPr lang="en-US" sz="1600" dirty="0"/>
              <a:t> C., </a:t>
            </a:r>
            <a:r>
              <a:rPr lang="en-US" sz="1600" dirty="0" err="1"/>
              <a:t>Osma</a:t>
            </a:r>
            <a:r>
              <a:rPr lang="en-US" sz="1600" dirty="0"/>
              <a:t> J., Garcia Palacios A., </a:t>
            </a:r>
            <a:r>
              <a:rPr lang="en-US" sz="1600" dirty="0" err="1"/>
              <a:t>Guillen</a:t>
            </a:r>
            <a:r>
              <a:rPr lang="en-US" sz="1600" dirty="0"/>
              <a:t> V., </a:t>
            </a:r>
            <a:r>
              <a:rPr lang="en-US" sz="1600" dirty="0" err="1"/>
              <a:t>Banos</a:t>
            </a:r>
            <a:r>
              <a:rPr lang="en-US" sz="1600" dirty="0"/>
              <a:t> R. Treatment of complicated grief using virtual reality: A case report. Death Studies. 2008;32:674–692</a:t>
            </a:r>
            <a:r>
              <a:rPr lang="en-US" sz="1600" dirty="0" smtClean="0"/>
              <a:t>.</a:t>
            </a:r>
          </a:p>
          <a:p>
            <a:endParaRPr lang="en-US" sz="800" dirty="0"/>
          </a:p>
          <a:p>
            <a:r>
              <a:rPr lang="en-US" sz="1600" dirty="0" smtClean="0"/>
              <a:t>Cohen, J.A., Goodman, R.F., Brown, E.J., and </a:t>
            </a:r>
            <a:r>
              <a:rPr lang="en-US" sz="1600" dirty="0" err="1" smtClean="0"/>
              <a:t>Mannarino</a:t>
            </a:r>
            <a:r>
              <a:rPr lang="en-US" sz="1600" dirty="0" smtClean="0"/>
              <a:t>, A.P., </a:t>
            </a:r>
            <a:r>
              <a:rPr lang="en-US" sz="1600" i="1" dirty="0" smtClean="0"/>
              <a:t>Treatment of childhood traumatic grief: Contributing to a newly emerging condition in the wake of community trauma. </a:t>
            </a:r>
            <a:r>
              <a:rPr lang="en-US" sz="1600" dirty="0" smtClean="0"/>
              <a:t>Harvard Review of Psychiatry, 2004. </a:t>
            </a:r>
            <a:r>
              <a:rPr lang="en-US" sz="1600" b="1" dirty="0" smtClean="0"/>
              <a:t>12</a:t>
            </a:r>
            <a:r>
              <a:rPr lang="en-US" sz="1600" dirty="0" smtClean="0"/>
              <a:t>(4): p. 213-216.</a:t>
            </a:r>
          </a:p>
          <a:p>
            <a:endParaRPr lang="en-US" sz="800" dirty="0" smtClean="0"/>
          </a:p>
          <a:p>
            <a:endParaRPr lang="en-US" sz="1600"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r>
              <a:rPr lang="en-US" sz="1600" dirty="0"/>
              <a:t>De Groot et al 2007Cognitive </a:t>
            </a:r>
            <a:r>
              <a:rPr lang="en-US" sz="1600" dirty="0" err="1"/>
              <a:t>behaviour</a:t>
            </a:r>
            <a:r>
              <a:rPr lang="en-US" sz="1600" dirty="0"/>
              <a:t> therapy to prevent complicated grief among relatives and spouses bereaved by suicide: cluster </a:t>
            </a:r>
            <a:r>
              <a:rPr lang="en-US" sz="1600" dirty="0" err="1"/>
              <a:t>randomised</a:t>
            </a:r>
            <a:r>
              <a:rPr lang="en-US" sz="1600" dirty="0"/>
              <a:t> controlled trial  BMJ 2007;334:994</a:t>
            </a:r>
          </a:p>
          <a:p>
            <a:endParaRPr lang="en-US" sz="1600" dirty="0"/>
          </a:p>
          <a:p>
            <a:endParaRPr lang="en-US" sz="800" dirty="0"/>
          </a:p>
          <a:p>
            <a:r>
              <a:rPr lang="en-US" sz="1600" dirty="0" smtClean="0"/>
              <a:t>JACOBS</a:t>
            </a:r>
            <a:r>
              <a:rPr lang="en-US" sz="1600" dirty="0"/>
              <a:t>, S. (1999). Traumatic grief: Diagnosis, treatment, and prevention. Philadelphia: Taylor &amp; Francis</a:t>
            </a:r>
          </a:p>
          <a:p>
            <a:endParaRPr lang="en-US" sz="800" dirty="0" smtClean="0"/>
          </a:p>
          <a:p>
            <a:r>
              <a:rPr lang="en-US" sz="1600" dirty="0" smtClean="0"/>
              <a:t>Horowitz</a:t>
            </a:r>
            <a:r>
              <a:rPr lang="en-US" sz="1600" dirty="0"/>
              <a:t>, M.J., Siegel, B., </a:t>
            </a:r>
            <a:r>
              <a:rPr lang="en-US" sz="1600" dirty="0" err="1"/>
              <a:t>Holen</a:t>
            </a:r>
            <a:r>
              <a:rPr lang="en-US" sz="1600" dirty="0"/>
              <a:t>, A., </a:t>
            </a:r>
            <a:r>
              <a:rPr lang="en-US" sz="1600" dirty="0" err="1"/>
              <a:t>Bonanno</a:t>
            </a:r>
            <a:r>
              <a:rPr lang="en-US" sz="1600" dirty="0"/>
              <a:t>, G.A., </a:t>
            </a:r>
            <a:r>
              <a:rPr lang="en-US" sz="1600" dirty="0" err="1"/>
              <a:t>Milbrath</a:t>
            </a:r>
            <a:r>
              <a:rPr lang="en-US" sz="1600" dirty="0"/>
              <a:t>, C., and Stinson, C.H., </a:t>
            </a:r>
            <a:r>
              <a:rPr lang="en-US" sz="1600" i="1" dirty="0" smtClean="0"/>
              <a:t>Diagnostic criteria </a:t>
            </a:r>
            <a:r>
              <a:rPr lang="en-US" sz="1600" i="1" dirty="0"/>
              <a:t>for complicated grief disorder. </a:t>
            </a:r>
            <a:r>
              <a:rPr lang="en-US" sz="1600" dirty="0"/>
              <a:t>American Journal of Psychiatry, 1997. </a:t>
            </a:r>
            <a:r>
              <a:rPr lang="en-US" sz="1600" b="1" dirty="0"/>
              <a:t>154</a:t>
            </a:r>
            <a:r>
              <a:rPr lang="en-US" sz="1600" dirty="0"/>
              <a:t>(7): p. 904-910.</a:t>
            </a:r>
          </a:p>
          <a:p>
            <a:endParaRPr lang="en-US" sz="800" dirty="0" smtClean="0"/>
          </a:p>
          <a:p>
            <a:r>
              <a:rPr lang="en-US" sz="1600" dirty="0" err="1" smtClean="0"/>
              <a:t>Kristjanson</a:t>
            </a:r>
            <a:r>
              <a:rPr lang="en-US" sz="1600" dirty="0" smtClean="0"/>
              <a:t>, L., </a:t>
            </a:r>
            <a:r>
              <a:rPr lang="en-US" sz="1600" dirty="0" err="1" smtClean="0"/>
              <a:t>Lobb</a:t>
            </a:r>
            <a:r>
              <a:rPr lang="en-US" sz="1600" dirty="0" smtClean="0"/>
              <a:t>, E., </a:t>
            </a:r>
            <a:r>
              <a:rPr lang="en-US" sz="1600" dirty="0" err="1" smtClean="0"/>
              <a:t>Aoun</a:t>
            </a:r>
            <a:r>
              <a:rPr lang="en-US" sz="1600" dirty="0" smtClean="0"/>
              <a:t>, S., </a:t>
            </a:r>
            <a:r>
              <a:rPr lang="en-US" sz="1600" dirty="0" err="1" smtClean="0"/>
              <a:t>Monterosso</a:t>
            </a:r>
            <a:r>
              <a:rPr lang="en-US" sz="1600" dirty="0" smtClean="0"/>
              <a:t>, L. A systematic review of the literature on complicated grief 2006  Prepared by the WA Centre for Cancer &amp; Palliative Care, Edith Cowan University, Pearson Street, </a:t>
            </a:r>
            <a:r>
              <a:rPr lang="en-US" sz="1600" dirty="0" err="1" smtClean="0"/>
              <a:t>Churchlands</a:t>
            </a:r>
            <a:r>
              <a:rPr lang="en-US" sz="1600" dirty="0" smtClean="0"/>
              <a:t>, Western Australia</a:t>
            </a:r>
          </a:p>
          <a:p>
            <a:endParaRPr lang="en-US" sz="1600" dirty="0"/>
          </a:p>
          <a:p>
            <a:r>
              <a:rPr lang="en-US" sz="1600" dirty="0" err="1"/>
              <a:t>Maciejewski</a:t>
            </a:r>
            <a:r>
              <a:rPr lang="en-US" sz="1600" dirty="0"/>
              <a:t> PK, Zhang B, Block SD, </a:t>
            </a:r>
            <a:r>
              <a:rPr lang="en-US" sz="1600" dirty="0" err="1"/>
              <a:t>Prigerson</a:t>
            </a:r>
            <a:r>
              <a:rPr lang="en-US" sz="1600" dirty="0"/>
              <a:t> HG. An empirical examination of the stage theory of grief. </a:t>
            </a:r>
            <a:r>
              <a:rPr lang="en-US" sz="1600" i="1" dirty="0"/>
              <a:t> JAMA</a:t>
            </a:r>
            <a:r>
              <a:rPr lang="en-US" sz="1600" dirty="0"/>
              <a:t>. 2007;297(7):716-723 </a:t>
            </a:r>
          </a:p>
          <a:p>
            <a:endParaRPr lang="en-US" sz="1600" dirty="0" smtClean="0"/>
          </a:p>
          <a:p>
            <a:endParaRPr lang="en-US" sz="900" b="1" dirty="0" smtClean="0"/>
          </a:p>
          <a:p>
            <a:endParaRPr lang="en-US" sz="16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endParaRPr lang="en-US" sz="1200" dirty="0"/>
          </a:p>
          <a:p>
            <a:r>
              <a:rPr lang="en-US" dirty="0" err="1"/>
              <a:t>Melhem</a:t>
            </a:r>
            <a:r>
              <a:rPr lang="en-US" dirty="0"/>
              <a:t>, N., Day, N., Shear, K., Day, R., Reynolds, C.F., and Brent, D.A., </a:t>
            </a:r>
            <a:r>
              <a:rPr lang="en-US" i="1" dirty="0"/>
              <a:t>Predictors of complicated grief among adolescents exposed to a peer's suicide. </a:t>
            </a:r>
            <a:r>
              <a:rPr lang="en-US" dirty="0"/>
              <a:t>Journal of Loss &amp; Trauma, 2004.</a:t>
            </a:r>
            <a:r>
              <a:rPr lang="en-US" b="1" dirty="0"/>
              <a:t>9</a:t>
            </a:r>
            <a:r>
              <a:rPr lang="en-US" dirty="0"/>
              <a:t>(1): p. 21-34.</a:t>
            </a:r>
          </a:p>
          <a:p>
            <a:endParaRPr lang="en-US" sz="1400" dirty="0"/>
          </a:p>
          <a:p>
            <a:r>
              <a:rPr lang="en-US" dirty="0"/>
              <a:t>Mitchell, A., Kim, Y., </a:t>
            </a:r>
            <a:r>
              <a:rPr lang="en-US" dirty="0" err="1"/>
              <a:t>Prigerson</a:t>
            </a:r>
            <a:r>
              <a:rPr lang="en-US" dirty="0"/>
              <a:t>, H.G., and Mortimer, M., </a:t>
            </a:r>
            <a:r>
              <a:rPr lang="en-US" i="1" dirty="0"/>
              <a:t>Complicated grief and suicidal ideation in adult survivors of suicide. </a:t>
            </a:r>
            <a:r>
              <a:rPr lang="en-US" dirty="0"/>
              <a:t>Suicide &amp; Life-Threatening Behavior, 2005.</a:t>
            </a:r>
            <a:r>
              <a:rPr lang="en-US" b="1" dirty="0"/>
              <a:t>35</a:t>
            </a:r>
            <a:r>
              <a:rPr lang="en-US" dirty="0"/>
              <a:t>(5): p. 498-506.</a:t>
            </a:r>
          </a:p>
          <a:p>
            <a:endParaRPr lang="en-US" sz="1600" dirty="0"/>
          </a:p>
          <a:p>
            <a:r>
              <a:rPr lang="en-US" dirty="0" err="1"/>
              <a:t>Parkes</a:t>
            </a:r>
            <a:r>
              <a:rPr lang="en-US" dirty="0"/>
              <a:t> CM. Editorial comments. Bereavement Care 1998; 17: 18..</a:t>
            </a:r>
            <a:endParaRPr lang="en-US" dirty="0" smtClean="0"/>
          </a:p>
          <a:p>
            <a:endParaRPr lang="en-US" dirty="0"/>
          </a:p>
          <a:p>
            <a:r>
              <a:rPr lang="en-US" dirty="0" smtClean="0"/>
              <a:t>Piper</a:t>
            </a:r>
            <a:r>
              <a:rPr lang="en-US" dirty="0"/>
              <a:t>, W.E., </a:t>
            </a:r>
            <a:r>
              <a:rPr lang="en-US" dirty="0" err="1"/>
              <a:t>Ogrodniczuk</a:t>
            </a:r>
            <a:r>
              <a:rPr lang="en-US" dirty="0"/>
              <a:t>, J.S., </a:t>
            </a:r>
            <a:r>
              <a:rPr lang="en-US" dirty="0" err="1"/>
              <a:t>Azim</a:t>
            </a:r>
            <a:r>
              <a:rPr lang="en-US" dirty="0"/>
              <a:t>, H.F., and </a:t>
            </a:r>
            <a:r>
              <a:rPr lang="en-US" dirty="0" err="1"/>
              <a:t>Weideman</a:t>
            </a:r>
            <a:r>
              <a:rPr lang="en-US" dirty="0"/>
              <a:t>, R., </a:t>
            </a:r>
            <a:r>
              <a:rPr lang="en-US" i="1" dirty="0"/>
              <a:t>Prevalence of loss and complicated grief among psychiatric outpatients. </a:t>
            </a:r>
            <a:r>
              <a:rPr lang="en-US" dirty="0"/>
              <a:t>Psychiatric Services, 2001.</a:t>
            </a:r>
            <a:r>
              <a:rPr lang="en-US" b="1" dirty="0"/>
              <a:t>52</a:t>
            </a:r>
            <a:r>
              <a:rPr lang="en-US" dirty="0"/>
              <a:t>(8): p. 1069-1074.</a:t>
            </a:r>
          </a:p>
          <a:p>
            <a:endParaRPr lang="en-US" dirty="0" smtClean="0"/>
          </a:p>
          <a:p>
            <a:r>
              <a:rPr lang="en-US" dirty="0" err="1" smtClean="0"/>
              <a:t>Prigerson</a:t>
            </a:r>
            <a:r>
              <a:rPr lang="en-US" dirty="0" smtClean="0"/>
              <a:t>, H., </a:t>
            </a:r>
            <a:r>
              <a:rPr lang="en-US" dirty="0" err="1" smtClean="0"/>
              <a:t>Bierhals</a:t>
            </a:r>
            <a:r>
              <a:rPr lang="en-US" dirty="0" smtClean="0"/>
              <a:t>, A.J., </a:t>
            </a:r>
            <a:r>
              <a:rPr lang="en-US" dirty="0" err="1" smtClean="0"/>
              <a:t>Kasl</a:t>
            </a:r>
            <a:r>
              <a:rPr lang="en-US" dirty="0" smtClean="0"/>
              <a:t>, S.V., Reynolds, C.F., Shear, K., Newsom, J., T., and Jacobs, S., </a:t>
            </a:r>
            <a:r>
              <a:rPr lang="en-US" i="1" dirty="0" smtClean="0"/>
              <a:t>Complicated grief as a disorder distinct from bereavement-related depression and anxiety: A replication study. </a:t>
            </a:r>
            <a:r>
              <a:rPr lang="en-US" dirty="0" smtClean="0"/>
              <a:t>American Journal of Psychiatry, 1996.</a:t>
            </a:r>
            <a:r>
              <a:rPr lang="en-US" b="1" dirty="0" smtClean="0"/>
              <a:t>153</a:t>
            </a:r>
            <a:r>
              <a:rPr lang="en-US" dirty="0" smtClean="0"/>
              <a:t>(11): p. 1484-1486.</a:t>
            </a: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18181</TotalTime>
  <Words>6909</Words>
  <Application>Microsoft Office PowerPoint</Application>
  <PresentationFormat>On-screen Show (4:3)</PresentationFormat>
  <Paragraphs>844</Paragraphs>
  <Slides>117</Slides>
  <Notes>0</Notes>
  <HiddenSlides>0</HiddenSlides>
  <MMClips>0</MMClips>
  <ScaleCrop>false</ScaleCrop>
  <HeadingPairs>
    <vt:vector size="4" baseType="variant">
      <vt:variant>
        <vt:lpstr>Theme</vt:lpstr>
      </vt:variant>
      <vt:variant>
        <vt:i4>2</vt:i4>
      </vt:variant>
      <vt:variant>
        <vt:lpstr>Slide Titles</vt:lpstr>
      </vt:variant>
      <vt:variant>
        <vt:i4>117</vt:i4>
      </vt:variant>
    </vt:vector>
  </HeadingPairs>
  <TitlesOfParts>
    <vt:vector size="119" baseType="lpstr">
      <vt:lpstr>Flow</vt:lpstr>
      <vt:lpstr>Office Theme</vt:lpstr>
      <vt:lpstr>Traumatic Grief</vt:lpstr>
      <vt:lpstr>Objectives</vt:lpstr>
      <vt:lpstr>Overview</vt:lpstr>
      <vt:lpstr>Bereavement</vt:lpstr>
      <vt:lpstr>Grief</vt:lpstr>
      <vt:lpstr>Acute Grief</vt:lpstr>
      <vt:lpstr>Acute Grief</vt:lpstr>
      <vt:lpstr>Integrated grief</vt:lpstr>
      <vt:lpstr>Theories of Bereavement and Grief</vt:lpstr>
      <vt:lpstr>Theories of Bereavement and Grief (cont.)</vt:lpstr>
      <vt:lpstr>Stages of Grief (Kubler-Ross)</vt:lpstr>
      <vt:lpstr>Stages of Grief  (Maciejewski et al, 2007)</vt:lpstr>
      <vt:lpstr>PowerPoint Presentation</vt:lpstr>
      <vt:lpstr>“There is no evidence that all bereaved people will benefit from counseling and research has shown no benefits to arise from counseling for no other reason than that they have suffered a bereavement.”  Colin Murray Parkes  </vt:lpstr>
      <vt:lpstr>Higher risk of following disorders during acute bereavement</vt:lpstr>
      <vt:lpstr>Pathological Grief  Traumatic Grief  Complicated Grief  Prolonged Grief  </vt:lpstr>
      <vt:lpstr>DSM-V  Conditions for Further Study  Persistent Complex Bereavement Disorder</vt:lpstr>
      <vt:lpstr>Persistent Complex Bereavement Disorder (DSM-V)</vt:lpstr>
      <vt:lpstr>Persistent Complex Bereavement Disorder (DSM-V)</vt:lpstr>
      <vt:lpstr>Persistent Complex Bereavement Disorder (DSM-V)</vt:lpstr>
      <vt:lpstr>Persistent Complex Bereavement Disorder (DSM-V)</vt:lpstr>
      <vt:lpstr>Persistent Complex Bereavement Disorder (DSM-V)</vt:lpstr>
      <vt:lpstr>Prevalence of Complicated grief</vt:lpstr>
      <vt:lpstr>Duration of Traumatic Grief</vt:lpstr>
      <vt:lpstr>Complicated Grief</vt:lpstr>
      <vt:lpstr>Complicated Grief is Associated with…</vt:lpstr>
      <vt:lpstr>Risk Factors for Suicide During Bereavement</vt:lpstr>
      <vt:lpstr> Development of Complicated Grief: Risk factors  </vt:lpstr>
      <vt:lpstr>   Development of Complicated Grief: Risk factors (cont.) </vt:lpstr>
      <vt:lpstr>Maintenance of Complicated Grief</vt:lpstr>
      <vt:lpstr>PowerPoint Presentation</vt:lpstr>
      <vt:lpstr>A study of Laughter and Dissociation ..During Bereavement</vt:lpstr>
      <vt:lpstr>A study of Laughter and Dissociation..During Bereavement</vt:lpstr>
      <vt:lpstr>A study of Laughter and Dissociation..During Bereavement</vt:lpstr>
      <vt:lpstr>Prolonged Grief Disorder Two Categories</vt:lpstr>
      <vt:lpstr>Two Potential Pathways to the Occurrence of the Disorder </vt:lpstr>
      <vt:lpstr>The bereaved person with separation distress is</vt:lpstr>
      <vt:lpstr>The traumatized person is </vt:lpstr>
      <vt:lpstr>Traumatic Grief and PTSD:  Similarities</vt:lpstr>
      <vt:lpstr>PowerPoint Presentation</vt:lpstr>
      <vt:lpstr>        Traumatic Grief and PTSD:  Differences</vt:lpstr>
      <vt:lpstr>Traumatic Grief and PTSD:  Differences</vt:lpstr>
      <vt:lpstr>              Predictors of grief following the death of one's child: the contribution of finding meaning† </vt:lpstr>
      <vt:lpstr>PowerPoint Presentation</vt:lpstr>
      <vt:lpstr>A number of studies support psychobiological dysfunction</vt:lpstr>
      <vt:lpstr>A number of studies support psychobiological dysfunction (cont.)</vt:lpstr>
      <vt:lpstr>PowerPoint Presentation</vt:lpstr>
      <vt:lpstr>Uncomplicated Grief </vt:lpstr>
      <vt:lpstr>PowerPoint Presentation</vt:lpstr>
      <vt:lpstr>Insecure Attachment Style </vt:lpstr>
      <vt:lpstr>PowerPoint Presentation</vt:lpstr>
      <vt:lpstr>Complicated Grief </vt:lpstr>
      <vt:lpstr>Prevalence of Loss and Complicated Grief Among Psychiatric Outpatients (Piper et a., 2001</vt:lpstr>
      <vt:lpstr> Prevalence of Loss and Complicated Grief Among Psychiatric Outpatients </vt:lpstr>
      <vt:lpstr>Prevalence of Loss and Complicated Grief Among Psychiatric Outpatients (Piper et a., 2001</vt:lpstr>
      <vt:lpstr>PowerPoint Presentation</vt:lpstr>
      <vt:lpstr>DSM-V PTSD Criterion A</vt:lpstr>
      <vt:lpstr>PowerPoint Presentation</vt:lpstr>
      <vt:lpstr>Perceptions of the Death (Barry, LC, Kasl SV, Prigerson HG, 2002</vt:lpstr>
      <vt:lpstr>Bereavement After Suicide</vt:lpstr>
      <vt:lpstr>Bereavement After Suicide</vt:lpstr>
      <vt:lpstr> Influence of Traumatic Grief &amp; Suicidal Ideation: Young Adults</vt:lpstr>
      <vt:lpstr>Complicated grief and suicidal ideation in adult survivors</vt:lpstr>
      <vt:lpstr>Clinical Recommendations for Suicide Survivors</vt:lpstr>
      <vt:lpstr>“The other families are the only people who can relate to the feelings we have.”</vt:lpstr>
      <vt:lpstr>The Rabbit Hole </vt:lpstr>
      <vt:lpstr>ASSESSMENT INSTRUMENTS</vt:lpstr>
      <vt:lpstr>Assessment Instruments</vt:lpstr>
      <vt:lpstr>The Inventory of Complicated Grief</vt:lpstr>
      <vt:lpstr>ICG Six Factor Solution (Reynolds CF, Stack J, Houle, J 2011) </vt:lpstr>
      <vt:lpstr>The Inventory of Complicated Grief</vt:lpstr>
      <vt:lpstr>The Inventory of Complicated Grief</vt:lpstr>
      <vt:lpstr>The Inventory of Complicated Grief</vt:lpstr>
      <vt:lpstr>The Inventory of Complicated Grief</vt:lpstr>
      <vt:lpstr>Traumatic Grief assessed by the ICG six months after a loss is positively associated with</vt:lpstr>
      <vt:lpstr>Treatment</vt:lpstr>
      <vt:lpstr> Children and Traumatic Grief </vt:lpstr>
      <vt:lpstr>Treatment of Childhood traumatic Grief:</vt:lpstr>
      <vt:lpstr>Treatment of Childhood traumatic Grief:</vt:lpstr>
      <vt:lpstr>PowerPoint Presentation</vt:lpstr>
      <vt:lpstr>PowerPoint Presentation</vt:lpstr>
      <vt:lpstr>PowerPoint Presentation</vt:lpstr>
      <vt:lpstr>Pharmacological approaches to the treatment of complicated grief</vt:lpstr>
      <vt:lpstr>   A Cognitive-Behavioral Conceptualization of Complicated Grief  </vt:lpstr>
      <vt:lpstr>Complicated Grief Therapy Introductory Phase (Sessions 1-3)</vt:lpstr>
      <vt:lpstr>Complicated Grief Therapy Intermediate Phase (sessions 4 to 9)</vt:lpstr>
      <vt:lpstr>PowerPoint Presentation</vt:lpstr>
      <vt:lpstr>Complicated Grief Therapy Intermediate Phase (sessions 4 to 9)</vt:lpstr>
      <vt:lpstr>Complicated Grief Therapy Final Sessions (10 to 16)</vt:lpstr>
      <vt:lpstr>Promising  Treatment for Further  Study</vt:lpstr>
      <vt:lpstr>Treatment of Complicated Grief Using Virtual Reality</vt:lpstr>
      <vt:lpstr>Treatment of Complicated Grief Using Virtual Reality</vt:lpstr>
      <vt:lpstr>Treatment of Complicated Grief Using Virtual Reality</vt:lpstr>
      <vt:lpstr>PowerPoint Presentation</vt:lpstr>
      <vt:lpstr>Treatment of Complicated Grief Using Virtual Reality</vt:lpstr>
      <vt:lpstr>Treatment of Complicated Grief Using Virtual Reality</vt:lpstr>
      <vt:lpstr>References</vt:lpstr>
      <vt:lpstr>References</vt:lpstr>
      <vt:lpstr>References</vt:lpstr>
      <vt:lpstr>References</vt:lpstr>
      <vt:lpstr>References: Theories of Grief Grief Work</vt:lpstr>
      <vt:lpstr>References: Theories of Grief Grief Work</vt:lpstr>
      <vt:lpstr>References: Theories of Grief Attachment </vt:lpstr>
      <vt:lpstr>References: Theories of Grief Meaning Making</vt:lpstr>
      <vt:lpstr>References: Theories of Grief Cognitive Stress Theory</vt:lpstr>
      <vt:lpstr>References: Theories of Grief Dual Process Model</vt:lpstr>
      <vt:lpstr> References: Prevalence </vt:lpstr>
      <vt:lpstr>References: Bereaved vs. traumatized person</vt:lpstr>
      <vt:lpstr>References: Risk Factors</vt:lpstr>
      <vt:lpstr>References: Risk Factors</vt:lpstr>
      <vt:lpstr>References: Risk Factors</vt:lpstr>
      <vt:lpstr>References: Risk Factors</vt:lpstr>
      <vt:lpstr>References: Risk Factors</vt:lpstr>
      <vt:lpstr>References: Risk Factors</vt:lpstr>
      <vt:lpstr>References: Risk Factors</vt:lpstr>
      <vt:lpstr>References: Bereavement After Suicide</vt:lpstr>
      <vt:lpstr>References: CG Treatment</vt:lpstr>
    </vt:vector>
  </TitlesOfParts>
  <Company>SCDMH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Wells</dc:creator>
  <cp:lastModifiedBy>Christopher Wells</cp:lastModifiedBy>
  <cp:revision>300</cp:revision>
  <cp:lastPrinted>2013-06-19T20:08:26Z</cp:lastPrinted>
  <dcterms:created xsi:type="dcterms:W3CDTF">2013-05-16T16:42:24Z</dcterms:created>
  <dcterms:modified xsi:type="dcterms:W3CDTF">2013-06-24T18:42:16Z</dcterms:modified>
</cp:coreProperties>
</file>